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heme/theme2.xml" ContentType="application/vnd.openxmlformats-officedocument.theme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300" r:id="rId3"/>
    <p:sldId id="274" r:id="rId4"/>
    <p:sldId id="273" r:id="rId5"/>
    <p:sldId id="275" r:id="rId6"/>
    <p:sldId id="285" r:id="rId7"/>
    <p:sldId id="293" r:id="rId8"/>
    <p:sldId id="294" r:id="rId9"/>
    <p:sldId id="299" r:id="rId10"/>
    <p:sldId id="281" r:id="rId11"/>
    <p:sldId id="295" r:id="rId12"/>
    <p:sldId id="296" r:id="rId13"/>
    <p:sldId id="282" r:id="rId14"/>
    <p:sldId id="297" r:id="rId15"/>
  </p:sldIdLst>
  <p:sldSz cx="12192000" cy="6858000"/>
  <p:notesSz cx="6858000" cy="9144000"/>
  <p:custDataLst>
    <p:tags r:id="rId17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2F2"/>
    <a:srgbClr val="FFFF00"/>
    <a:srgbClr val="FFC611"/>
    <a:srgbClr val="EA7310"/>
    <a:srgbClr val="FF0000"/>
    <a:srgbClr val="B2BBD0"/>
    <a:srgbClr val="BAC6DF"/>
    <a:srgbClr val="DC582A"/>
    <a:srgbClr val="FFFFFF"/>
    <a:srgbClr val="002B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202" autoAdjust="0"/>
    <p:restoredTop sz="96005" autoAdjust="0"/>
  </p:normalViewPr>
  <p:slideViewPr>
    <p:cSldViewPr snapToGrid="0" snapToObjects="1">
      <p:cViewPr varScale="1">
        <p:scale>
          <a:sx n="122" d="100"/>
          <a:sy n="122" d="100"/>
        </p:scale>
        <p:origin x="224" y="3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71CDFE-1060-9644-B3F9-C4838E64F46E}" type="datetimeFigureOut">
              <a:rPr lang="en-US" smtClean="0"/>
              <a:t>12/30/20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53E634-D890-1041-AF39-141A2CE2255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71236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5.xml"/><Relationship Id="rId7" Type="http://schemas.openxmlformats.org/officeDocument/2006/relationships/image" Target="../media/image1.emf"/><Relationship Id="rId2" Type="http://schemas.openxmlformats.org/officeDocument/2006/relationships/tags" Target="../tags/tag4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3.png"/><Relationship Id="rId4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21.xml"/><Relationship Id="rId2" Type="http://schemas.openxmlformats.org/officeDocument/2006/relationships/tags" Target="../tags/tag20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0.bin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1.bin"/><Relationship Id="rId4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tags" Target="../tags/tag25.xml"/><Relationship Id="rId2" Type="http://schemas.openxmlformats.org/officeDocument/2006/relationships/tags" Target="../tags/tag24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2.bin"/><Relationship Id="rId4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tags" Target="../tags/tag27.xml"/><Relationship Id="rId2" Type="http://schemas.openxmlformats.org/officeDocument/2006/relationships/tags" Target="../tags/tag26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3.bin"/><Relationship Id="rId4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tags" Target="../tags/tag29.xml"/><Relationship Id="rId2" Type="http://schemas.openxmlformats.org/officeDocument/2006/relationships/tags" Target="../tags/tag28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4.bin"/><Relationship Id="rId4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5.bin"/><Relationship Id="rId4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tags" Target="../tags/tag33.xml"/><Relationship Id="rId2" Type="http://schemas.openxmlformats.org/officeDocument/2006/relationships/tags" Target="../tags/tag32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6.bin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7.xml"/><Relationship Id="rId7" Type="http://schemas.openxmlformats.org/officeDocument/2006/relationships/image" Target="../media/image1.emf"/><Relationship Id="rId2" Type="http://schemas.openxmlformats.org/officeDocument/2006/relationships/tags" Target="../tags/tag6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4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9.xml"/><Relationship Id="rId7" Type="http://schemas.openxmlformats.org/officeDocument/2006/relationships/image" Target="../media/image6.jpg"/><Relationship Id="rId2" Type="http://schemas.openxmlformats.org/officeDocument/2006/relationships/tags" Target="../tags/tag8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4.bin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tags" Target="../tags/tag11.xml"/><Relationship Id="rId2" Type="http://schemas.openxmlformats.org/officeDocument/2006/relationships/tags" Target="../tags/tag10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5.bin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13.xml"/><Relationship Id="rId2" Type="http://schemas.openxmlformats.org/officeDocument/2006/relationships/tags" Target="../tags/tag1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6.bin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7.bin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8.bin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19.xml"/><Relationship Id="rId2" Type="http://schemas.openxmlformats.org/officeDocument/2006/relationships/tags" Target="../tags/tag18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9.bin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 Title slide"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E76A837B-F77B-44AA-9492-374B857C826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65269914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58" name="think-cell Slide" r:id="rId6" imgW="359" imgH="355" progId="TCLayout.ActiveDocument.1">
                  <p:embed/>
                </p:oleObj>
              </mc:Choice>
              <mc:Fallback>
                <p:oleObj name="think-cell Slide" r:id="rId6" imgW="359" imgH="35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737BB5B5-1375-4580-BC78-87C6382D72E8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6000" b="1" i="0" baseline="0" dirty="0">
              <a:solidFill>
                <a:schemeClr val="tx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0A3187-68B4-DC4E-8270-F8C9982E27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40012" y="2060575"/>
            <a:ext cx="8713787" cy="2237291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r">
              <a:defRPr sz="6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D93A6C-FEA1-1244-999B-550BF55849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40012" y="4450104"/>
            <a:ext cx="8713788" cy="930244"/>
          </a:xfrm>
        </p:spPr>
        <p:txBody>
          <a:bodyPr>
            <a:noAutofit/>
          </a:bodyPr>
          <a:lstStyle>
            <a:lvl1pPr marL="0" indent="0" algn="r">
              <a:buNone/>
              <a:defRPr sz="2800" b="0" i="0">
                <a:ln>
                  <a:noFill/>
                </a:ln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2B1FC95-0CE2-064A-986C-6BD9547F98FC}"/>
              </a:ext>
            </a:extLst>
          </p:cNvPr>
          <p:cNvSpPr txBox="1">
            <a:spLocks/>
          </p:cNvSpPr>
          <p:nvPr userDrawn="1"/>
        </p:nvSpPr>
        <p:spPr>
          <a:xfrm>
            <a:off x="435420" y="6165850"/>
            <a:ext cx="2232025" cy="421530"/>
          </a:xfrm>
          <a:prstGeom prst="rect">
            <a:avLst/>
          </a:prstGeom>
        </p:spPr>
        <p:txBody>
          <a:bodyPr lIns="0" anchor="b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24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20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18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16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>
                <a:solidFill>
                  <a:schemeClr val="bg1"/>
                </a:solidFill>
              </a:rPr>
              <a:t>london.edu</a:t>
            </a:r>
          </a:p>
        </p:txBody>
      </p:sp>
    </p:spTree>
    <p:extLst>
      <p:ext uri="{BB962C8B-B14F-4D97-AF65-F5344CB8AC3E}">
        <p14:creationId xmlns:p14="http://schemas.microsoft.com/office/powerpoint/2010/main" val="247648952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First Level Para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0FC8532C-18ED-4149-AA09-6188AAC4CA9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71493140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44" name="think-cell Slide" r:id="rId5" imgW="359" imgH="355" progId="TCLayout.ActiveDocument.1">
                  <p:embed/>
                </p:oleObj>
              </mc:Choice>
              <mc:Fallback>
                <p:oleObj name="think-cell Slide" r:id="rId5" imgW="359" imgH="35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A2FA2269-2C39-4C45-810D-3C6B9ADB516E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400" b="1" i="0" baseline="0" dirty="0">
              <a:solidFill>
                <a:schemeClr val="tx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685294-ADB8-4D93-BE0B-E025C359B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165F7CB-3EC2-4633-9A7F-1E690CAA1D2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7988" y="1376363"/>
            <a:ext cx="10944225" cy="4500562"/>
          </a:xfrm>
        </p:spPr>
        <p:txBody>
          <a:bodyPr/>
          <a:lstStyle>
            <a:lvl1pPr marL="0" indent="0">
              <a:buNone/>
              <a:defRPr/>
            </a:lvl1pPr>
            <a:lvl2pPr marL="361950" indent="-361950">
              <a:defRPr sz="2400"/>
            </a:lvl2pPr>
            <a:lvl3pPr marL="715963" indent="-354013">
              <a:defRPr sz="2000"/>
            </a:lvl3pPr>
            <a:lvl4pPr marL="1077913" indent="-361950">
              <a:defRPr sz="1800"/>
            </a:lvl4pPr>
            <a:lvl5pPr marL="1431925" indent="-354013"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C62AD241-80FB-4F49-960B-4B8A2045247C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2562224" y="835327"/>
            <a:ext cx="8789989" cy="377736"/>
          </a:xfrm>
        </p:spPr>
        <p:txBody>
          <a:bodyPr tIns="0" anchor="t" anchorCtr="0">
            <a:noAutofit/>
          </a:bodyPr>
          <a:lstStyle>
            <a:lvl1pPr marL="0" indent="0" algn="r">
              <a:buNone/>
              <a:defRPr sz="2000" b="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917259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58E03980-52C1-4179-ABAF-BAE4161400BD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63863112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68" name="think-cell Slide" r:id="rId5" imgW="359" imgH="355" progId="TCLayout.ActiveDocument.1">
                  <p:embed/>
                </p:oleObj>
              </mc:Choice>
              <mc:Fallback>
                <p:oleObj name="think-cell Slide" r:id="rId5" imgW="359" imgH="35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54530924-2963-4951-B00D-76520650E9ED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400" b="1" i="0" baseline="0" dirty="0">
              <a:solidFill>
                <a:schemeClr val="tx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A3790E-7B2E-4139-B746-00A540893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FF2D597-F6C9-4EB0-AEA6-E658BCD249D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7988" y="1376363"/>
            <a:ext cx="5256212" cy="45005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9F5B960-FE60-4F56-8B58-D0C9BA775E4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59488" y="1376363"/>
            <a:ext cx="5294312" cy="45005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DEA1F05E-8C53-403C-B292-C997E425E100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2562224" y="835327"/>
            <a:ext cx="8789989" cy="377736"/>
          </a:xfrm>
        </p:spPr>
        <p:txBody>
          <a:bodyPr tIns="0" anchor="t" anchorCtr="0">
            <a:noAutofit/>
          </a:bodyPr>
          <a:lstStyle>
            <a:lvl1pPr marL="0" indent="0" algn="r">
              <a:buNone/>
              <a:defRPr sz="2000" b="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415649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568" userDrawn="1">
          <p15:clr>
            <a:srgbClr val="FBAE40"/>
          </p15:clr>
        </p15:guide>
        <p15:guide id="3" pos="3817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 text with h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2BD47822-8C7B-4F3D-A490-5F343372614F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34305492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92" name="think-cell Slide" r:id="rId5" imgW="359" imgH="355" progId="TCLayout.ActiveDocument.1">
                  <p:embed/>
                </p:oleObj>
              </mc:Choice>
              <mc:Fallback>
                <p:oleObj name="think-cell Slide" r:id="rId5" imgW="359" imgH="35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29E0A31A-CE81-4A68-8497-2D23DC00AFBE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400" b="1" i="0" baseline="0" dirty="0">
              <a:solidFill>
                <a:schemeClr val="tx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A3790E-7B2E-4139-B746-00A540893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FF2D597-F6C9-4EB0-AEA6-E658BCD249D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7988" y="2133656"/>
            <a:ext cx="5256212" cy="374326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9F5B960-FE60-4F56-8B58-D0C9BA775E4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59488" y="2133656"/>
            <a:ext cx="5294312" cy="374326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C42845F-6E8A-42C9-8E9B-1AB812944853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407988" y="1376363"/>
            <a:ext cx="5256212" cy="757237"/>
          </a:xfrm>
        </p:spPr>
        <p:txBody>
          <a:bodyPr anchor="t" anchorCtr="0">
            <a:noAutofit/>
          </a:bodyPr>
          <a:lstStyle>
            <a:lvl1pPr marL="0" indent="0">
              <a:buNone/>
              <a:defRPr sz="28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10DF36EE-8C1C-4947-B726-FC424BAF7A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59487" y="1377578"/>
            <a:ext cx="5292725" cy="756078"/>
          </a:xfrm>
        </p:spPr>
        <p:txBody>
          <a:bodyPr anchor="t" anchorCtr="0">
            <a:noAutofit/>
          </a:bodyPr>
          <a:lstStyle>
            <a:lvl1pPr marL="0" indent="0">
              <a:buNone/>
              <a:defRPr sz="28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96F783A9-F1C7-4D01-953C-7FE1F6982CDB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2562224" y="835327"/>
            <a:ext cx="8789989" cy="377736"/>
          </a:xfrm>
        </p:spPr>
        <p:txBody>
          <a:bodyPr tIns="0" anchor="t" anchorCtr="0">
            <a:noAutofit/>
          </a:bodyPr>
          <a:lstStyle>
            <a:lvl1pPr marL="0" indent="0" algn="r">
              <a:buNone/>
              <a:defRPr sz="2000" b="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34911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704">
          <p15:clr>
            <a:srgbClr val="FBAE40"/>
          </p15:clr>
        </p15:guide>
        <p15:guide id="2" pos="3568">
          <p15:clr>
            <a:srgbClr val="FBAE40"/>
          </p15:clr>
        </p15:guide>
        <p15:guide id="3" pos="3817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AC7515A7-FCE3-49E3-9403-675A35FBA15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27392920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16" name="think-cell Slide" r:id="rId5" imgW="359" imgH="355" progId="TCLayout.ActiveDocument.1">
                  <p:embed/>
                </p:oleObj>
              </mc:Choice>
              <mc:Fallback>
                <p:oleObj name="think-cell Slide" r:id="rId5" imgW="359" imgH="35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29BC237D-C23C-4035-A816-355040B7292F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400" b="1" i="0" baseline="0" dirty="0">
              <a:solidFill>
                <a:schemeClr val="tx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34B32B-5D7F-4431-802E-4B820C4CA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7C25BC92-FA8E-475F-B61F-78C0C9B36F1E}"/>
              </a:ext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4953000" y="1376364"/>
            <a:ext cx="6402388" cy="4500562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41ADC267-6B83-4585-BB7D-2EF2E6816C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07988" y="1376364"/>
            <a:ext cx="4364037" cy="450056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1DF3F112-5537-4D95-8E82-79E227F1DFC9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2562224" y="835327"/>
            <a:ext cx="8789989" cy="377736"/>
          </a:xfrm>
        </p:spPr>
        <p:txBody>
          <a:bodyPr tIns="0" anchor="t" anchorCtr="0">
            <a:noAutofit/>
          </a:bodyPr>
          <a:lstStyle>
            <a:lvl1pPr marL="0" indent="0" algn="r">
              <a:buNone/>
              <a:defRPr sz="2000" b="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918685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30991631-1829-4252-B8C8-301327B62AB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68460669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40" name="think-cell Slide" r:id="rId5" imgW="359" imgH="355" progId="TCLayout.ActiveDocument.1">
                  <p:embed/>
                </p:oleObj>
              </mc:Choice>
              <mc:Fallback>
                <p:oleObj name="think-cell Slide" r:id="rId5" imgW="359" imgH="35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D649B2D0-8A14-4493-BE40-90D0C480BDB5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400" b="1" i="0" baseline="0" dirty="0">
              <a:solidFill>
                <a:schemeClr val="tx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F023C8-6EB2-440D-BFE9-11A6675AC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F03D7746-1C17-4033-B26F-14FEA4F52C6E}"/>
              </a:ext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4038600" y="1376364"/>
            <a:ext cx="7316788" cy="4500562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D3145E6-3152-475D-B841-AAEE37671D7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7988" y="3429000"/>
            <a:ext cx="5043487" cy="1944688"/>
          </a:xfrm>
          <a:solidFill>
            <a:schemeClr val="tx1"/>
          </a:solidFill>
        </p:spPr>
        <p:txBody>
          <a:bodyPr lIns="180000" tIns="180000" rIns="216000" bIns="180000">
            <a:noAutofit/>
          </a:bodyPr>
          <a:lstStyle>
            <a:lvl1pPr marL="0" indent="0">
              <a:buNone/>
              <a:defRPr sz="2800" b="0">
                <a:solidFill>
                  <a:schemeClr val="bg1"/>
                </a:solidFill>
              </a:defRPr>
            </a:lvl1pPr>
            <a:lvl2pPr marL="457200" indent="0">
              <a:buNone/>
              <a:defRPr sz="1800" b="0">
                <a:solidFill>
                  <a:schemeClr val="bg1"/>
                </a:solidFill>
              </a:defRPr>
            </a:lvl2pPr>
            <a:lvl3pPr marL="914400" indent="0">
              <a:buNone/>
              <a:defRPr sz="1400" b="0">
                <a:solidFill>
                  <a:schemeClr val="bg1"/>
                </a:solidFill>
              </a:defRPr>
            </a:lvl3pPr>
            <a:lvl4pPr marL="1371600" indent="0">
              <a:buNone/>
              <a:defRPr sz="1400" b="0">
                <a:solidFill>
                  <a:schemeClr val="bg1"/>
                </a:solidFill>
              </a:defRPr>
            </a:lvl4pPr>
            <a:lvl5pPr marL="1828800" indent="0">
              <a:buNone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FB0EBA36-90A0-4148-BC1C-5470CA1B4F23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2562224" y="835327"/>
            <a:ext cx="8789989" cy="377736"/>
          </a:xfrm>
        </p:spPr>
        <p:txBody>
          <a:bodyPr tIns="0" anchor="t" anchorCtr="0">
            <a:noAutofit/>
          </a:bodyPr>
          <a:lstStyle>
            <a:lvl1pPr marL="0" indent="0" algn="r">
              <a:buNone/>
              <a:defRPr sz="2000" b="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078788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CD7D6CB0-3E10-49EA-83AC-B6135A3C8CB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30315418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64" name="think-cell Slide" r:id="rId5" imgW="359" imgH="355" progId="TCLayout.ActiveDocument.1">
                  <p:embed/>
                </p:oleObj>
              </mc:Choice>
              <mc:Fallback>
                <p:oleObj name="think-cell Slide" r:id="rId5" imgW="359" imgH="35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5083F342-E541-45FD-AE1B-4BDC3046B668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400" b="1" i="0" baseline="0" dirty="0">
              <a:solidFill>
                <a:schemeClr val="tx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743714-5E99-419F-BBE2-6F7054512E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CE3D7CE2-D319-4797-9285-539C8074BE3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07988" y="1376364"/>
            <a:ext cx="3629024" cy="4500562"/>
          </a:xfrm>
          <a:solidFill>
            <a:schemeClr val="bg2"/>
          </a:solidFill>
        </p:spPr>
        <p:txBody>
          <a:bodyPr lIns="180000" tIns="180000" rIns="216000" bIns="180000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1800" b="0">
                <a:solidFill>
                  <a:schemeClr val="bg1"/>
                </a:solidFill>
              </a:defRPr>
            </a:lvl2pPr>
            <a:lvl3pPr marL="914400" indent="0">
              <a:buNone/>
              <a:defRPr sz="1400" b="0">
                <a:solidFill>
                  <a:schemeClr val="bg1"/>
                </a:solidFill>
              </a:defRPr>
            </a:lvl3pPr>
            <a:lvl4pPr marL="1371600" indent="0">
              <a:buNone/>
              <a:defRPr sz="1400" b="0">
                <a:solidFill>
                  <a:schemeClr val="bg1"/>
                </a:solidFill>
              </a:defRPr>
            </a:lvl4pPr>
            <a:lvl5pPr marL="1828800" indent="0">
              <a:buNone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F6EBB418-9610-4401-B8DA-34CC59F4C6D8}"/>
              </a:ext>
            </a:extLst>
          </p:cNvPr>
          <p:cNvSpPr>
            <a:spLocks noGrp="1"/>
          </p:cNvSpPr>
          <p:nvPr>
            <p:ph type="pic" idx="15"/>
          </p:nvPr>
        </p:nvSpPr>
        <p:spPr>
          <a:xfrm>
            <a:off x="4038600" y="1376364"/>
            <a:ext cx="7316788" cy="4500562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CEB9C107-E909-4345-82E5-4E48EDC7030D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2562224" y="835327"/>
            <a:ext cx="8789989" cy="377736"/>
          </a:xfrm>
        </p:spPr>
        <p:txBody>
          <a:bodyPr tIns="0" anchor="t" anchorCtr="0">
            <a:noAutofit/>
          </a:bodyPr>
          <a:lstStyle>
            <a:lvl1pPr marL="0" indent="0" algn="r">
              <a:buNone/>
              <a:defRPr sz="2000" b="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487084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B223F12B-98BD-4F5D-84BA-D636F5A455D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85333845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88" name="think-cell Slide" r:id="rId5" imgW="359" imgH="355" progId="TCLayout.ActiveDocument.1">
                  <p:embed/>
                </p:oleObj>
              </mc:Choice>
              <mc:Fallback>
                <p:oleObj name="think-cell Slide" r:id="rId5" imgW="359" imgH="35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A479D167-0DC9-4BA6-BD9E-DBE1A3011559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400" b="1" i="0" baseline="0" dirty="0">
              <a:solidFill>
                <a:schemeClr val="tx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DAAD2F-0D26-44B0-9736-929399270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A4F2CFE2-4F2E-4D04-A7A6-0EA3938DD048}"/>
              </a:ext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407988" y="2060574"/>
            <a:ext cx="10947400" cy="4105275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4D7CA5-44D3-45F4-99BD-0CE54BACD79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79588" y="1376362"/>
            <a:ext cx="2743200" cy="4500563"/>
          </a:xfrm>
          <a:solidFill>
            <a:schemeClr val="tx1"/>
          </a:solidFill>
        </p:spPr>
        <p:txBody>
          <a:bodyPr lIns="180000" tIns="180000" rIns="216000" bIns="180000">
            <a:noAutofit/>
          </a:bodyPr>
          <a:lstStyle>
            <a:lvl1pPr marL="0" indent="0">
              <a:buNone/>
              <a:defRPr sz="2800" b="0">
                <a:solidFill>
                  <a:schemeClr val="bg1"/>
                </a:solidFill>
              </a:defRPr>
            </a:lvl1pPr>
            <a:lvl2pPr marL="266700" indent="-266700">
              <a:buFont typeface="Arial" panose="020B0604020202020204" pitchFamily="34" charset="0"/>
              <a:buChar char="•"/>
              <a:defRPr sz="2400" b="0">
                <a:solidFill>
                  <a:schemeClr val="bg1"/>
                </a:solidFill>
              </a:defRPr>
            </a:lvl2pPr>
            <a:lvl3pPr marL="914400" indent="0">
              <a:buNone/>
              <a:defRPr sz="1400" b="0">
                <a:solidFill>
                  <a:schemeClr val="bg1"/>
                </a:solidFill>
              </a:defRPr>
            </a:lvl3pPr>
            <a:lvl4pPr marL="1371600" indent="0">
              <a:buNone/>
              <a:defRPr sz="1400" b="0">
                <a:solidFill>
                  <a:schemeClr val="bg1"/>
                </a:solidFill>
              </a:defRPr>
            </a:lvl4pPr>
            <a:lvl5pPr marL="1828800" indent="0">
              <a:buNone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B62E1CD6-03F1-42C4-A6D2-110E3A20761F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2562224" y="835327"/>
            <a:ext cx="8789989" cy="377736"/>
          </a:xfrm>
        </p:spPr>
        <p:txBody>
          <a:bodyPr tIns="0" anchor="t" anchorCtr="0">
            <a:noAutofit/>
          </a:bodyPr>
          <a:lstStyle>
            <a:lvl1pPr marL="0" indent="0" algn="r">
              <a:buNone/>
              <a:defRPr sz="2000" b="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106862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 Title slide white"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A8EA3032-B2E3-44AC-8FED-E4D8578C462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66893960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83" name="think-cell Slide" r:id="rId6" imgW="359" imgH="355" progId="TCLayout.ActiveDocument.1">
                  <p:embed/>
                </p:oleObj>
              </mc:Choice>
              <mc:Fallback>
                <p:oleObj name="think-cell Slide" r:id="rId6" imgW="359" imgH="35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BEB88C0C-70ED-4B7C-9906-6A1641342A38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6000" b="1" i="0" baseline="0" dirty="0">
              <a:solidFill>
                <a:schemeClr val="tx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0A3187-68B4-DC4E-8270-F8C9982E27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40012" y="2060575"/>
            <a:ext cx="8713787" cy="2237291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r">
              <a:defRPr sz="6000" b="1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D93A6C-FEA1-1244-999B-550BF55849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40012" y="4450104"/>
            <a:ext cx="8713787" cy="930244"/>
          </a:xfrm>
        </p:spPr>
        <p:txBody>
          <a:bodyPr>
            <a:noAutofit/>
          </a:bodyPr>
          <a:lstStyle>
            <a:lvl1pPr marL="0" indent="0" algn="r">
              <a:buNone/>
              <a:defRPr sz="2800" b="0" i="0">
                <a:ln>
                  <a:noFill/>
                </a:ln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AE069CAA-4A85-044C-B26A-0430E8AFFD7F}"/>
              </a:ext>
            </a:extLst>
          </p:cNvPr>
          <p:cNvSpPr txBox="1">
            <a:spLocks/>
          </p:cNvSpPr>
          <p:nvPr userDrawn="1"/>
        </p:nvSpPr>
        <p:spPr>
          <a:xfrm>
            <a:off x="435420" y="6165850"/>
            <a:ext cx="2232025" cy="421530"/>
          </a:xfrm>
          <a:prstGeom prst="rect">
            <a:avLst/>
          </a:prstGeom>
        </p:spPr>
        <p:txBody>
          <a:bodyPr lIns="0" anchor="b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24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20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18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16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>
                <a:solidFill>
                  <a:schemeClr val="tx1"/>
                </a:solidFill>
              </a:rPr>
              <a:t>london.edu</a:t>
            </a:r>
          </a:p>
        </p:txBody>
      </p:sp>
    </p:spTree>
    <p:extLst>
      <p:ext uri="{BB962C8B-B14F-4D97-AF65-F5344CB8AC3E}">
        <p14:creationId xmlns:p14="http://schemas.microsoft.com/office/powerpoint/2010/main" val="416835541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 Section divider smal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239EBF3-A304-F04E-8342-F357FC8743A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971924" y="2060575"/>
            <a:ext cx="7380287" cy="1992951"/>
          </a:xfrm>
        </p:spPr>
        <p:txBody>
          <a:bodyPr>
            <a:noAutofit/>
          </a:bodyPr>
          <a:lstStyle>
            <a:lvl1pPr marL="0" indent="0" algn="r">
              <a:buNone/>
              <a:defRPr sz="4800" b="1">
                <a:latin typeface="+mj-lt"/>
              </a:defRPr>
            </a:lvl1pPr>
          </a:lstStyle>
          <a:p>
            <a:pPr lvl="0"/>
            <a:r>
              <a:rPr lang="en-US" dirty="0"/>
              <a:t>Section divider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DF027CF-36A4-7546-9746-B0EB00F2F8E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971924" y="4437063"/>
            <a:ext cx="7380288" cy="738187"/>
          </a:xfrm>
        </p:spPr>
        <p:txBody>
          <a:bodyPr>
            <a:noAutofit/>
          </a:bodyPr>
          <a:lstStyle>
            <a:lvl1pPr marL="0" indent="0" algn="r">
              <a:buNone/>
              <a:defRPr sz="2800">
                <a:latin typeface="+mj-lt"/>
              </a:defRPr>
            </a:lvl1pPr>
            <a:lvl2pPr algn="r">
              <a:defRPr/>
            </a:lvl2pPr>
            <a:lvl3pPr algn="r">
              <a:defRPr/>
            </a:lvl3pPr>
            <a:lvl4pPr algn="r">
              <a:defRPr/>
            </a:lvl4pPr>
            <a:lvl5pPr algn="r">
              <a:defRPr/>
            </a:lvl5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7D81CB1-5799-2145-831E-14862F87939D}"/>
              </a:ext>
            </a:extLst>
          </p:cNvPr>
          <p:cNvSpPr txBox="1">
            <a:spLocks/>
          </p:cNvSpPr>
          <p:nvPr userDrawn="1"/>
        </p:nvSpPr>
        <p:spPr>
          <a:xfrm>
            <a:off x="435420" y="6165850"/>
            <a:ext cx="2232025" cy="421530"/>
          </a:xfrm>
          <a:prstGeom prst="rect">
            <a:avLst/>
          </a:prstGeom>
        </p:spPr>
        <p:txBody>
          <a:bodyPr lIns="0" anchor="b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24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20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18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16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>
                <a:solidFill>
                  <a:schemeClr val="bg1"/>
                </a:solidFill>
              </a:rPr>
              <a:t>london.edu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51A55CE-DFD3-45E3-B32B-77B207BE2E3F}"/>
              </a:ext>
            </a:extLst>
          </p:cNvPr>
          <p:cNvSpPr txBox="1"/>
          <p:nvPr userDrawn="1"/>
        </p:nvSpPr>
        <p:spPr>
          <a:xfrm>
            <a:off x="10884213" y="6357670"/>
            <a:ext cx="468000" cy="235818"/>
          </a:xfrm>
          <a:prstGeom prst="rect">
            <a:avLst/>
          </a:prstGeom>
          <a:solidFill>
            <a:schemeClr val="accent3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>
              <a:defRPr sz="1200" b="1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fld id="{7E972FC3-BBA0-45DD-BA6A-CA75EEE08A55}" type="slidenum">
              <a:rPr lang="en-GB" sz="1100" noProof="0" smtClean="0"/>
              <a:pPr lvl="0"/>
              <a:t>‹#›</a:t>
            </a:fld>
            <a:endParaRPr lang="en-GB" sz="1100" dirty="0"/>
          </a:p>
        </p:txBody>
      </p:sp>
    </p:spTree>
    <p:extLst>
      <p:ext uri="{BB962C8B-B14F-4D97-AF65-F5344CB8AC3E}">
        <p14:creationId xmlns:p14="http://schemas.microsoft.com/office/powerpoint/2010/main" val="297612667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ernative Section Divi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A8EA3032-B2E3-44AC-8FED-E4D8578C462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75186470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775" name="think-cell Slide" r:id="rId5" imgW="359" imgH="355" progId="TCLayout.ActiveDocument.1">
                  <p:embed/>
                </p:oleObj>
              </mc:Choice>
              <mc:Fallback>
                <p:oleObj name="think-cell Slide" r:id="rId5" imgW="359" imgH="355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A8EA3032-B2E3-44AC-8FED-E4D8578C462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BEB88C0C-70ED-4B7C-9906-6A1641342A38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6000" b="1" i="0" baseline="0" dirty="0">
              <a:solidFill>
                <a:schemeClr val="tx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C3830340-4686-476E-9239-FF1C3899386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971924" y="2060575"/>
            <a:ext cx="7380287" cy="1992951"/>
          </a:xfrm>
        </p:spPr>
        <p:txBody>
          <a:bodyPr>
            <a:noAutofit/>
          </a:bodyPr>
          <a:lstStyle>
            <a:lvl1pPr marL="0" indent="0" algn="r">
              <a:buNone/>
              <a:defRPr sz="4800" b="1">
                <a:latin typeface="+mj-lt"/>
              </a:defRPr>
            </a:lvl1pPr>
          </a:lstStyle>
          <a:p>
            <a:pPr lvl="0"/>
            <a:r>
              <a:rPr lang="en-US" dirty="0"/>
              <a:t>Section divider</a:t>
            </a: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FA15796C-8074-4196-A568-94DD107AF1E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971924" y="4437063"/>
            <a:ext cx="7380288" cy="738187"/>
          </a:xfrm>
        </p:spPr>
        <p:txBody>
          <a:bodyPr>
            <a:noAutofit/>
          </a:bodyPr>
          <a:lstStyle>
            <a:lvl1pPr marL="0" indent="0" algn="r">
              <a:buNone/>
              <a:defRPr sz="2800">
                <a:latin typeface="+mj-lt"/>
              </a:defRPr>
            </a:lvl1pPr>
            <a:lvl2pPr algn="r">
              <a:defRPr/>
            </a:lvl2pPr>
            <a:lvl3pPr algn="r">
              <a:defRPr/>
            </a:lvl3pPr>
            <a:lvl4pPr algn="r">
              <a:defRPr/>
            </a:lvl4pPr>
            <a:lvl5pPr algn="r">
              <a:defRPr/>
            </a:lvl5pPr>
          </a:lstStyle>
          <a:p>
            <a:pPr lvl="0"/>
            <a:r>
              <a:rPr lang="en-US" dirty="0"/>
              <a:t>Subtitle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68F664B-D04E-4D72-B5B1-C0F595DE98D3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291148" y="283687"/>
            <a:ext cx="1364138" cy="1364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5073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Sub-title onl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D52939BA-0151-438C-B2E7-1D87B127AA1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08296163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05" name="think-cell Slide" r:id="rId5" imgW="359" imgH="355" progId="TCLayout.ActiveDocument.1">
                  <p:embed/>
                </p:oleObj>
              </mc:Choice>
              <mc:Fallback>
                <p:oleObj name="think-cell Slide" r:id="rId5" imgW="359" imgH="35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D8E79EA5-A9AA-495B-A959-C19B9225E1C4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400" b="1" i="0" baseline="0" dirty="0">
              <a:solidFill>
                <a:schemeClr val="tx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0FCB8B-F596-4765-A09C-471EAF3A53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0638" y="365126"/>
            <a:ext cx="8791575" cy="471488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5AAB7E3E-E213-48CB-94F4-6C60A23E0C3E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2562224" y="835327"/>
            <a:ext cx="8789989" cy="377736"/>
          </a:xfrm>
        </p:spPr>
        <p:txBody>
          <a:bodyPr tIns="0" anchor="t" anchorCtr="0">
            <a:noAutofit/>
          </a:bodyPr>
          <a:lstStyle>
            <a:lvl1pPr marL="0" indent="0" algn="r">
              <a:buNone/>
              <a:defRPr sz="2000" b="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402958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no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D52939BA-0151-438C-B2E7-1D87B127AA1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800" name="think-cell Slide" r:id="rId5" imgW="359" imgH="355" progId="TCLayout.ActiveDocument.1">
                  <p:embed/>
                </p:oleObj>
              </mc:Choice>
              <mc:Fallback>
                <p:oleObj name="think-cell Slide" r:id="rId5" imgW="359" imgH="35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D52939BA-0151-438C-B2E7-1D87B127AA1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D8E79EA5-A9AA-495B-A959-C19B9225E1C4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400" b="1" i="0" baseline="0" dirty="0">
              <a:solidFill>
                <a:schemeClr val="tx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0FCB8B-F596-4765-A09C-471EAF3A53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0638" y="365126"/>
            <a:ext cx="8791575" cy="471488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7B3438A-DCEC-4108-B96F-F01D2061D994}"/>
              </a:ext>
            </a:extLst>
          </p:cNvPr>
          <p:cNvSpPr/>
          <p:nvPr userDrawn="1"/>
        </p:nvSpPr>
        <p:spPr>
          <a:xfrm>
            <a:off x="0" y="1537856"/>
            <a:ext cx="5880100" cy="223404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87CE786-0EFB-4F8F-AEAA-FD3A3A8BA4B9}"/>
              </a:ext>
            </a:extLst>
          </p:cNvPr>
          <p:cNvSpPr/>
          <p:nvPr userDrawn="1"/>
        </p:nvSpPr>
        <p:spPr>
          <a:xfrm>
            <a:off x="5880100" y="1537855"/>
            <a:ext cx="6311900" cy="2234044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9BEB4A4-9BEE-42D5-9B3F-A06AFECA982C}"/>
              </a:ext>
            </a:extLst>
          </p:cNvPr>
          <p:cNvSpPr/>
          <p:nvPr userDrawn="1"/>
        </p:nvSpPr>
        <p:spPr>
          <a:xfrm>
            <a:off x="5880100" y="3770314"/>
            <a:ext cx="6311900" cy="223404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0D623C4-06DC-42D0-8492-B2DF0E2FE1B7}"/>
              </a:ext>
            </a:extLst>
          </p:cNvPr>
          <p:cNvSpPr/>
          <p:nvPr userDrawn="1"/>
        </p:nvSpPr>
        <p:spPr>
          <a:xfrm>
            <a:off x="0" y="3771901"/>
            <a:ext cx="5880100" cy="2234044"/>
          </a:xfrm>
          <a:prstGeom prst="rect">
            <a:avLst/>
          </a:prstGeom>
          <a:solidFill>
            <a:srgbClr val="CDCD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59869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D52939BA-0151-438C-B2E7-1D87B127AA1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88068549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705" name="think-cell Slide" r:id="rId5" imgW="359" imgH="355" progId="TCLayout.ActiveDocument.1">
                  <p:embed/>
                </p:oleObj>
              </mc:Choice>
              <mc:Fallback>
                <p:oleObj name="think-cell Slide" r:id="rId5" imgW="359" imgH="35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D52939BA-0151-438C-B2E7-1D87B127AA1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D8E79EA5-A9AA-495B-A959-C19B9225E1C4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400" b="1" i="0" baseline="0" dirty="0">
              <a:solidFill>
                <a:schemeClr val="tx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83830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3954CA60-4B9B-4455-BE07-FA29D123331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58516614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20" name="think-cell Slide" r:id="rId5" imgW="359" imgH="355" progId="TCLayout.ActiveDocument.1">
                  <p:embed/>
                </p:oleObj>
              </mc:Choice>
              <mc:Fallback>
                <p:oleObj name="think-cell Slide" r:id="rId5" imgW="359" imgH="35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792350E6-4203-41A1-AFDA-00A28C2C0807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400" b="1" i="0" baseline="0" dirty="0">
              <a:solidFill>
                <a:schemeClr val="tx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685294-ADB8-4D93-BE0B-E025C359B0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2224" y="365126"/>
            <a:ext cx="8791575" cy="470202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165F7CB-3EC2-4633-9A7F-1E690CAA1D2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7988" y="1376363"/>
            <a:ext cx="10944225" cy="450056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0296B07F-DAA8-4D29-8544-03DFBEFCB48B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2562224" y="835327"/>
            <a:ext cx="8789989" cy="377736"/>
          </a:xfrm>
        </p:spPr>
        <p:txBody>
          <a:bodyPr tIns="0" anchor="t" anchorCtr="0">
            <a:noAutofit/>
          </a:bodyPr>
          <a:lstStyle>
            <a:lvl1pPr marL="0" indent="0" algn="r">
              <a:buNone/>
              <a:defRPr sz="2000" b="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428657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27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-5 word 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3954CA60-4B9B-4455-BE07-FA29D123331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846" name="think-cell Slide" r:id="rId5" imgW="359" imgH="355" progId="TCLayout.ActiveDocument.1">
                  <p:embed/>
                </p:oleObj>
              </mc:Choice>
              <mc:Fallback>
                <p:oleObj name="think-cell Slide" r:id="rId5" imgW="359" imgH="355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3954CA60-4B9B-4455-BE07-FA29D123331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792350E6-4203-41A1-AFDA-00A28C2C0807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400" b="1" i="0" baseline="0" dirty="0">
              <a:solidFill>
                <a:schemeClr val="tx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685294-ADB8-4D93-BE0B-E025C359B0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2224" y="365126"/>
            <a:ext cx="8791575" cy="470202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165F7CB-3EC2-4633-9A7F-1E690CAA1D2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7988" y="1376363"/>
            <a:ext cx="10944225" cy="4500562"/>
          </a:xfrm>
        </p:spPr>
        <p:txBody>
          <a:bodyPr anchor="ctr" anchorCtr="0"/>
          <a:lstStyle>
            <a:lvl1pPr marL="0" indent="0" algn="ctr">
              <a:buNone/>
              <a:defRPr sz="4000"/>
            </a:lvl1pPr>
            <a:lvl2pPr marL="361950" indent="0">
              <a:buNone/>
              <a:defRPr/>
            </a:lvl2pPr>
            <a:lvl3pPr marL="715963" indent="0">
              <a:buNone/>
              <a:defRPr/>
            </a:lvl3pPr>
            <a:lvl4pPr marL="1077912" indent="0">
              <a:buNone/>
              <a:defRPr/>
            </a:lvl4pPr>
            <a:lvl5pPr marL="1431925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0296B07F-DAA8-4D29-8544-03DFBEFCB48B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2562224" y="835327"/>
            <a:ext cx="8789989" cy="377736"/>
          </a:xfrm>
        </p:spPr>
        <p:txBody>
          <a:bodyPr tIns="0" anchor="t" anchorCtr="0">
            <a:noAutofit/>
          </a:bodyPr>
          <a:lstStyle>
            <a:lvl1pPr marL="0" indent="0" algn="r">
              <a:buNone/>
              <a:defRPr sz="2000" b="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316395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27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vmlDrawing" Target="../drawings/vmlDrawing1.v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2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ags" Target="../tags/tag3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19" Type="http://schemas.openxmlformats.org/officeDocument/2006/relationships/tags" Target="../tags/tag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oleObject" Target="../embeddings/oleObject1.bin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EADC7B8B-7FBC-4A8B-BF78-9F8FA036620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9"/>
            </p:custDataLst>
            <p:extLst>
              <p:ext uri="{D42A27DB-BD31-4B8C-83A1-F6EECF244321}">
                <p14:modId xmlns:p14="http://schemas.microsoft.com/office/powerpoint/2010/main" val="143814496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4" name="think-cell Slide" r:id="rId22" imgW="359" imgH="355" progId="TCLayout.ActiveDocument.1">
                  <p:embed/>
                </p:oleObj>
              </mc:Choice>
              <mc:Fallback>
                <p:oleObj name="think-cell Slide" r:id="rId22" imgW="359" imgH="35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5E636C95-A2F8-4D89-8FF8-8C014F39D5F2}"/>
              </a:ext>
            </a:extLst>
          </p:cNvPr>
          <p:cNvSpPr/>
          <p:nvPr userDrawn="1">
            <p:custDataLst>
              <p:tags r:id="rId20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800" b="1" i="0" baseline="0" dirty="0"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A043397-C7B5-4428-8513-2450FC985389}"/>
              </a:ext>
            </a:extLst>
          </p:cNvPr>
          <p:cNvSpPr txBox="1"/>
          <p:nvPr userDrawn="1"/>
        </p:nvSpPr>
        <p:spPr>
          <a:xfrm>
            <a:off x="10884213" y="6357670"/>
            <a:ext cx="468000" cy="235818"/>
          </a:xfrm>
          <a:prstGeom prst="rect">
            <a:avLst/>
          </a:prstGeom>
          <a:solidFill>
            <a:schemeClr val="accent3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>
              <a:defRPr sz="1200" b="1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fld id="{7E972FC3-BBA0-45DD-BA6A-CA75EEE08A55}" type="slidenum">
              <a:rPr lang="en-GB" sz="1100" noProof="0" smtClean="0"/>
              <a:pPr lvl="0"/>
              <a:t>‹#›</a:t>
            </a:fld>
            <a:endParaRPr lang="en-GB" sz="11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41AF07-C2D7-B04F-9930-63B44BDE83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6400" y="1376362"/>
            <a:ext cx="11377613" cy="4500563"/>
          </a:xfrm>
          <a:prstGeom prst="rect">
            <a:avLst/>
          </a:prstGeom>
        </p:spPr>
        <p:txBody>
          <a:bodyPr vert="horz" lIns="0" tIns="72000" rIns="0" bIns="7200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A7AFB064-0CE3-4542-96E0-1B4C54BB2C07}"/>
              </a:ext>
            </a:extLst>
          </p:cNvPr>
          <p:cNvSpPr txBox="1">
            <a:spLocks/>
          </p:cNvSpPr>
          <p:nvPr userDrawn="1"/>
        </p:nvSpPr>
        <p:spPr>
          <a:xfrm>
            <a:off x="433833" y="6165850"/>
            <a:ext cx="2232025" cy="421530"/>
          </a:xfrm>
          <a:prstGeom prst="rect">
            <a:avLst/>
          </a:prstGeom>
        </p:spPr>
        <p:txBody>
          <a:bodyPr lIns="0" anchor="b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24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20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18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16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london.edu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57588B-936C-4AA8-BAC5-20CF1F8FC937}"/>
              </a:ext>
            </a:extLst>
          </p:cNvPr>
          <p:cNvSpPr txBox="1"/>
          <p:nvPr userDrawn="1"/>
        </p:nvSpPr>
        <p:spPr>
          <a:xfrm>
            <a:off x="3815638" y="6309003"/>
            <a:ext cx="4125750" cy="327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/>
            <a:r>
              <a:rPr lang="en-GB" sz="10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Footer</a:t>
            </a:r>
          </a:p>
        </p:txBody>
      </p:sp>
      <p:sp>
        <p:nvSpPr>
          <p:cNvPr id="4" name="Title Placeholder 3">
            <a:extLst>
              <a:ext uri="{FF2B5EF4-FFF2-40B4-BE49-F238E27FC236}">
                <a16:creationId xmlns:a16="http://schemas.microsoft.com/office/drawing/2014/main" id="{08670A8D-D1C4-4298-A320-2E0CB12150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2224" y="365126"/>
            <a:ext cx="9221789" cy="470202"/>
          </a:xfrm>
          <a:prstGeom prst="rect">
            <a:avLst/>
          </a:prstGeom>
        </p:spPr>
        <p:txBody>
          <a:bodyPr vert="horz" lIns="91440" tIns="45720" rIns="0" bIns="4572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478893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8" r:id="rId2"/>
    <p:sldLayoutId id="2147483662" r:id="rId3"/>
    <p:sldLayoutId id="2147483681" r:id="rId4"/>
    <p:sldLayoutId id="2147483669" r:id="rId5"/>
    <p:sldLayoutId id="2147483682" r:id="rId6"/>
    <p:sldLayoutId id="2147483678" r:id="rId7"/>
    <p:sldLayoutId id="2147483670" r:id="rId8"/>
    <p:sldLayoutId id="2147483683" r:id="rId9"/>
    <p:sldLayoutId id="2147483677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hf hd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Avenir Next LT Pro" panose="020B0504020202020204" pitchFamily="34" charset="0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Avenir Next LT Pro" panose="020B0504020202020204" pitchFamily="34" charset="0"/>
          <a:ea typeface="+mn-ea"/>
          <a:cs typeface="+mn-cs"/>
        </a:defRPr>
      </a:lvl1pPr>
      <a:lvl2pPr marL="715963" indent="-354013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Avenir Next LT Pro" panose="020B0504020202020204" pitchFamily="34" charset="0"/>
          <a:ea typeface="+mn-ea"/>
          <a:cs typeface="+mn-cs"/>
        </a:defRPr>
      </a:lvl2pPr>
      <a:lvl3pPr marL="1077913" indent="-3619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Avenir Next LT Pro" panose="020B0504020202020204" pitchFamily="34" charset="0"/>
          <a:ea typeface="+mn-ea"/>
          <a:cs typeface="+mn-cs"/>
        </a:defRPr>
      </a:lvl3pPr>
      <a:lvl4pPr marL="1431925" indent="-354013" algn="l" defTabSz="91440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venir Next LT Pro" panose="020B0504020202020204" pitchFamily="34" charset="0"/>
          <a:ea typeface="+mn-ea"/>
          <a:cs typeface="+mn-cs"/>
        </a:defRPr>
      </a:lvl4pPr>
      <a:lvl5pPr marL="1793875" indent="-361950" algn="l" defTabSz="914400" rtl="0" eaLnBrk="1" latinLnBrk="0" hangingPunct="1">
        <a:lnSpc>
          <a:spcPct val="90000"/>
        </a:lnSpc>
        <a:spcBef>
          <a:spcPts val="200"/>
        </a:spcBef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Avenir Next LT Pro" panose="020B0504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423" userDrawn="1">
          <p15:clr>
            <a:srgbClr val="F26B43"/>
          </p15:clr>
        </p15:guide>
        <p15:guide id="3" orient="horz" pos="232" userDrawn="1">
          <p15:clr>
            <a:srgbClr val="F26B43"/>
          </p15:clr>
        </p15:guide>
        <p15:guide id="4" pos="257" userDrawn="1">
          <p15:clr>
            <a:srgbClr val="F26B43"/>
          </p15:clr>
        </p15:guide>
        <p15:guide id="6" orient="horz" pos="4110" userDrawn="1">
          <p15:clr>
            <a:srgbClr val="F26B43"/>
          </p15:clr>
        </p15:guide>
        <p15:guide id="8" orient="horz" pos="3884" userDrawn="1">
          <p15:clr>
            <a:srgbClr val="F26B43"/>
          </p15:clr>
        </p15:guide>
        <p15:guide id="9" orient="horz" pos="867" userDrawn="1">
          <p15:clr>
            <a:srgbClr val="F26B43"/>
          </p15:clr>
        </p15:guide>
        <p15:guide id="10" orient="horz" pos="3702" userDrawn="1">
          <p15:clr>
            <a:srgbClr val="F26B43"/>
          </p15:clr>
        </p15:guide>
        <p15:guide id="12" orient="horz" pos="4320" userDrawn="1">
          <p15:clr>
            <a:srgbClr val="F26B43"/>
          </p15:clr>
        </p15:guide>
        <p15:guide id="13" pos="370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39.png"/><Relationship Id="rId18" Type="http://schemas.openxmlformats.org/officeDocument/2006/relationships/image" Target="../media/image44.png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28.png"/><Relationship Id="rId12" Type="http://schemas.openxmlformats.org/officeDocument/2006/relationships/image" Target="../media/image29.png"/><Relationship Id="rId17" Type="http://schemas.openxmlformats.org/officeDocument/2006/relationships/image" Target="../media/image43.png"/><Relationship Id="rId2" Type="http://schemas.openxmlformats.org/officeDocument/2006/relationships/tags" Target="../tags/tag35.xml"/><Relationship Id="rId16" Type="http://schemas.openxmlformats.org/officeDocument/2006/relationships/image" Target="../media/image42.png"/><Relationship Id="rId1" Type="http://schemas.openxmlformats.org/officeDocument/2006/relationships/vmlDrawing" Target="../drawings/vmlDrawing18.vml"/><Relationship Id="rId6" Type="http://schemas.openxmlformats.org/officeDocument/2006/relationships/image" Target="../media/image31.png"/><Relationship Id="rId11" Type="http://schemas.openxmlformats.org/officeDocument/2006/relationships/image" Target="../media/image38.png"/><Relationship Id="rId5" Type="http://schemas.openxmlformats.org/officeDocument/2006/relationships/image" Target="../media/image1.emf"/><Relationship Id="rId15" Type="http://schemas.openxmlformats.org/officeDocument/2006/relationships/image" Target="../media/image41.png"/><Relationship Id="rId10" Type="http://schemas.openxmlformats.org/officeDocument/2006/relationships/image" Target="../media/image37.png"/><Relationship Id="rId19" Type="http://schemas.openxmlformats.org/officeDocument/2006/relationships/image" Target="../media/image45.png"/><Relationship Id="rId4" Type="http://schemas.openxmlformats.org/officeDocument/2006/relationships/oleObject" Target="../embeddings/oleObject17.bin"/><Relationship Id="rId9" Type="http://schemas.openxmlformats.org/officeDocument/2006/relationships/image" Target="../media/image36.png"/><Relationship Id="rId1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34.xml"/><Relationship Id="rId1" Type="http://schemas.openxmlformats.org/officeDocument/2006/relationships/vmlDrawing" Target="../drawings/vmlDrawing17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7.bin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1.png"/><Relationship Id="rId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9587DD-1299-154C-937C-2D57F3737BF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sz="4800" dirty="0">
                <a:latin typeface="Avenir Next LT Pro" panose="020B0504020202020204" pitchFamily="34" charset="0"/>
              </a:rPr>
              <a:t>"No Need to Panic,</a:t>
            </a:r>
            <a:br>
              <a:rPr lang="en-GB" sz="4800" dirty="0">
                <a:latin typeface="Avenir Next LT Pro" panose="020B0504020202020204" pitchFamily="34" charset="0"/>
              </a:rPr>
            </a:br>
            <a:r>
              <a:rPr lang="en-GB" sz="4800" dirty="0">
                <a:latin typeface="Avenir Next LT Pro" panose="020B0504020202020204" pitchFamily="34" charset="0"/>
              </a:rPr>
              <a:t> It's All Under Control..." </a:t>
            </a:r>
            <a:br>
              <a:rPr lang="en-GB" sz="2800" dirty="0">
                <a:latin typeface="Avenir Next LT Pro" panose="020B0504020202020204" pitchFamily="34" charset="0"/>
              </a:rPr>
            </a:br>
            <a:r>
              <a:rPr lang="en-GB" sz="2800" b="0" dirty="0">
                <a:latin typeface="Avenir Next LT Pro" panose="020B0504020202020204" pitchFamily="34" charset="0"/>
              </a:rPr>
              <a:t>A Visual Critique of European Government’s </a:t>
            </a:r>
            <a:br>
              <a:rPr lang="en-GB" sz="2800" b="0" dirty="0">
                <a:latin typeface="Avenir Next LT Pro" panose="020B0504020202020204" pitchFamily="34" charset="0"/>
              </a:rPr>
            </a:br>
            <a:r>
              <a:rPr lang="en-GB" sz="2800" b="0" dirty="0">
                <a:latin typeface="Avenir Next LT Pro" panose="020B0504020202020204" pitchFamily="34" charset="0"/>
              </a:rPr>
              <a:t>COVID-19 Response Strategies</a:t>
            </a:r>
            <a:endParaRPr lang="en-US" dirty="0">
              <a:latin typeface="Avenir Next LT Pro" panose="020B05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45593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3AB6E-2E96-4D63-B50D-6DA2AC4E4D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2224" y="365126"/>
            <a:ext cx="9221789" cy="470202"/>
          </a:xfrm>
        </p:spPr>
        <p:txBody>
          <a:bodyPr/>
          <a:lstStyle/>
          <a:p>
            <a:r>
              <a:rPr lang="en-GB" dirty="0"/>
              <a:t>How did European Countries React to Wave 1?</a:t>
            </a:r>
            <a:br>
              <a:rPr lang="en-GB" sz="2800" dirty="0"/>
            </a:br>
            <a:r>
              <a:rPr lang="en-GB" sz="2400" b="0" dirty="0"/>
              <a:t>What trends are there</a:t>
            </a:r>
            <a:endParaRPr lang="en-GB" dirty="0"/>
          </a:p>
        </p:txBody>
      </p:sp>
      <p:pic>
        <p:nvPicPr>
          <p:cNvPr id="36866" name="Picture 2">
            <a:extLst>
              <a:ext uri="{FF2B5EF4-FFF2-40B4-BE49-F238E27FC236}">
                <a16:creationId xmlns:a16="http://schemas.microsoft.com/office/drawing/2014/main" id="{0239FDF6-6D80-4B66-9885-D0617A8E4390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080" y="1778203"/>
            <a:ext cx="360000" cy="23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868" name="Picture 4" descr="Flag of Italy">
            <a:extLst>
              <a:ext uri="{FF2B5EF4-FFF2-40B4-BE49-F238E27FC236}">
                <a16:creationId xmlns:a16="http://schemas.microsoft.com/office/drawing/2014/main" id="{3712B32E-612E-4259-AB6D-E6AF6B696B71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418" y="3329687"/>
            <a:ext cx="360000" cy="23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870" name="Picture 6" descr="Flag of France">
            <a:extLst>
              <a:ext uri="{FF2B5EF4-FFF2-40B4-BE49-F238E27FC236}">
                <a16:creationId xmlns:a16="http://schemas.microsoft.com/office/drawing/2014/main" id="{0ED1EE5F-9D7F-4E32-A6DE-71DAE2A71358}"/>
              </a:ext>
            </a:extLst>
          </p:cNvPr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749" y="4881172"/>
            <a:ext cx="360000" cy="23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872" name="Picture 8" descr="Flag of Poland">
            <a:extLst>
              <a:ext uri="{FF2B5EF4-FFF2-40B4-BE49-F238E27FC236}">
                <a16:creationId xmlns:a16="http://schemas.microsoft.com/office/drawing/2014/main" id="{019C16F4-8439-4E97-B17E-AC2DC9BDB665}"/>
              </a:ext>
            </a:extLst>
          </p:cNvPr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0597" y="1778203"/>
            <a:ext cx="360000" cy="234000"/>
          </a:xfrm>
          <a:prstGeom prst="rect">
            <a:avLst/>
          </a:prstGeom>
          <a:noFill/>
          <a:ln w="3175">
            <a:solidFill>
              <a:schemeClr val="accent6">
                <a:lumMod val="1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874" name="Picture 10" descr="Flag of Sweden">
            <a:extLst>
              <a:ext uri="{FF2B5EF4-FFF2-40B4-BE49-F238E27FC236}">
                <a16:creationId xmlns:a16="http://schemas.microsoft.com/office/drawing/2014/main" id="{C4A7D98A-A622-4E1E-BDD3-70E585B4EB4A}"/>
              </a:ext>
            </a:extLst>
          </p:cNvPr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0597" y="3329687"/>
            <a:ext cx="360000" cy="23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876" name="Picture 12" descr="Red with a white cross that extends to the edges of the flag; the vertical part of the cross is shifted to the hoist side">
            <a:extLst>
              <a:ext uri="{FF2B5EF4-FFF2-40B4-BE49-F238E27FC236}">
                <a16:creationId xmlns:a16="http://schemas.microsoft.com/office/drawing/2014/main" id="{69F112AB-6CF4-45DD-9338-689E15F5BBE0}"/>
              </a:ext>
            </a:extLst>
          </p:cNvPr>
          <p:cNvPicPr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0597" y="4881172"/>
            <a:ext cx="360000" cy="23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25A956F-F457-40ED-B7FF-D4368196393E}"/>
              </a:ext>
            </a:extLst>
          </p:cNvPr>
          <p:cNvSpPr txBox="1"/>
          <p:nvPr/>
        </p:nvSpPr>
        <p:spPr>
          <a:xfrm>
            <a:off x="253001" y="2099384"/>
            <a:ext cx="1548881" cy="576293"/>
          </a:xfrm>
          <a:prstGeom prst="rect">
            <a:avLst/>
          </a:prstGeom>
          <a:noFill/>
        </p:spPr>
        <p:txBody>
          <a:bodyPr wrap="square" lIns="72000" tIns="72000" rIns="72000" bIns="72000" rtlCol="0">
            <a:spAutoFit/>
          </a:bodyPr>
          <a:lstStyle/>
          <a:p>
            <a:pPr algn="l"/>
            <a:r>
              <a:rPr lang="de-DE" sz="1400" dirty="0">
                <a:latin typeface="Avenir Next LT Pro" panose="020B0504020202020204" pitchFamily="34" charset="0"/>
              </a:rPr>
              <a:t>Late </a:t>
            </a:r>
            <a:r>
              <a:rPr lang="de-DE" sz="1400" dirty="0" err="1">
                <a:latin typeface="Avenir Next LT Pro" panose="020B0504020202020204" pitchFamily="34" charset="0"/>
              </a:rPr>
              <a:t>lockdown</a:t>
            </a:r>
            <a:r>
              <a:rPr lang="de-DE" sz="1400" dirty="0">
                <a:latin typeface="Avenir Next LT Pro" panose="020B0504020202020204" pitchFamily="34" charset="0"/>
              </a:rPr>
              <a:t> </a:t>
            </a:r>
            <a:r>
              <a:rPr lang="de-DE" sz="1400" dirty="0" err="1">
                <a:latin typeface="Avenir Next LT Pro" panose="020B0504020202020204" pitchFamily="34" charset="0"/>
              </a:rPr>
              <a:t>with</a:t>
            </a:r>
            <a:r>
              <a:rPr lang="de-DE" sz="1400" dirty="0">
                <a:latin typeface="Avenir Next LT Pro" panose="020B0504020202020204" pitchFamily="34" charset="0"/>
              </a:rPr>
              <a:t> slow </a:t>
            </a:r>
            <a:r>
              <a:rPr lang="de-DE" sz="1400" dirty="0" err="1">
                <a:latin typeface="Avenir Next LT Pro" panose="020B0504020202020204" pitchFamily="34" charset="0"/>
              </a:rPr>
              <a:t>effect</a:t>
            </a:r>
            <a:endParaRPr lang="de-DE" sz="1400" dirty="0">
              <a:latin typeface="Avenir Next LT Pro" panose="020B05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0267289-3BC5-493B-9C13-D2B415494F51}"/>
              </a:ext>
            </a:extLst>
          </p:cNvPr>
          <p:cNvSpPr txBox="1"/>
          <p:nvPr/>
        </p:nvSpPr>
        <p:spPr>
          <a:xfrm>
            <a:off x="253002" y="3583552"/>
            <a:ext cx="1548880" cy="791737"/>
          </a:xfrm>
          <a:prstGeom prst="rect">
            <a:avLst/>
          </a:prstGeom>
          <a:noFill/>
        </p:spPr>
        <p:txBody>
          <a:bodyPr wrap="square" lIns="72000" tIns="72000" rIns="72000" bIns="72000" rtlCol="0">
            <a:spAutoFit/>
          </a:bodyPr>
          <a:lstStyle/>
          <a:p>
            <a:pPr algn="l"/>
            <a:r>
              <a:rPr lang="de-DE" sz="1400" dirty="0" err="1">
                <a:latin typeface="Avenir Next LT Pro" panose="020B0504020202020204" pitchFamily="34" charset="0"/>
              </a:rPr>
              <a:t>Local</a:t>
            </a:r>
            <a:r>
              <a:rPr lang="de-DE" sz="1400" dirty="0">
                <a:latin typeface="Avenir Next LT Pro" panose="020B0504020202020204" pitchFamily="34" charset="0"/>
              </a:rPr>
              <a:t> and </a:t>
            </a:r>
            <a:r>
              <a:rPr lang="de-DE" sz="1400" dirty="0" err="1">
                <a:latin typeface="Avenir Next LT Pro" panose="020B0504020202020204" pitchFamily="34" charset="0"/>
              </a:rPr>
              <a:t>strict</a:t>
            </a:r>
            <a:r>
              <a:rPr lang="de-DE" sz="1400" dirty="0">
                <a:latin typeface="Avenir Next LT Pro" panose="020B0504020202020204" pitchFamily="34" charset="0"/>
              </a:rPr>
              <a:t> </a:t>
            </a:r>
            <a:r>
              <a:rPr lang="de-DE" sz="1400" dirty="0" err="1">
                <a:latin typeface="Avenir Next LT Pro" panose="020B0504020202020204" pitchFamily="34" charset="0"/>
              </a:rPr>
              <a:t>lockdown</a:t>
            </a:r>
            <a:endParaRPr lang="de-DE" sz="1400" dirty="0">
              <a:latin typeface="Avenir Next LT Pro" panose="020B0504020202020204" pitchFamily="34" charset="0"/>
            </a:endParaRPr>
          </a:p>
          <a:p>
            <a:pPr marL="177800" indent="-177800" algn="l">
              <a:buFont typeface="Arial" panose="020B0604020202020204" pitchFamily="34" charset="0"/>
              <a:buChar char="•"/>
            </a:pPr>
            <a:endParaRPr lang="en-GB" sz="1400" dirty="0" err="1">
              <a:latin typeface="Avenir Next LT Pro" panose="020B05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555B336-8490-4510-8CBE-7B36591E0402}"/>
              </a:ext>
            </a:extLst>
          </p:cNvPr>
          <p:cNvSpPr txBox="1"/>
          <p:nvPr/>
        </p:nvSpPr>
        <p:spPr>
          <a:xfrm>
            <a:off x="253003" y="5121459"/>
            <a:ext cx="1439166" cy="791737"/>
          </a:xfrm>
          <a:prstGeom prst="rect">
            <a:avLst/>
          </a:prstGeom>
          <a:noFill/>
        </p:spPr>
        <p:txBody>
          <a:bodyPr wrap="square" lIns="72000" tIns="72000" rIns="72000" bIns="72000" rtlCol="0">
            <a:spAutoFit/>
          </a:bodyPr>
          <a:lstStyle/>
          <a:p>
            <a:pPr algn="l"/>
            <a:r>
              <a:rPr lang="de-DE" sz="1400" dirty="0" err="1">
                <a:latin typeface="Avenir Next LT Pro" panose="020B0504020202020204" pitchFamily="34" charset="0"/>
              </a:rPr>
              <a:t>Late</a:t>
            </a:r>
            <a:r>
              <a:rPr lang="de-DE" sz="1400" dirty="0">
                <a:latin typeface="Avenir Next LT Pro" panose="020B0504020202020204" pitchFamily="34" charset="0"/>
              </a:rPr>
              <a:t> but </a:t>
            </a:r>
            <a:r>
              <a:rPr lang="de-DE" sz="1400" dirty="0" err="1">
                <a:latin typeface="Avenir Next LT Pro" panose="020B0504020202020204" pitchFamily="34" charset="0"/>
              </a:rPr>
              <a:t>effective</a:t>
            </a:r>
            <a:r>
              <a:rPr lang="de-DE" sz="1400" dirty="0">
                <a:latin typeface="Avenir Next LT Pro" panose="020B0504020202020204" pitchFamily="34" charset="0"/>
              </a:rPr>
              <a:t> </a:t>
            </a:r>
            <a:r>
              <a:rPr lang="de-DE" sz="1400" dirty="0" err="1">
                <a:latin typeface="Avenir Next LT Pro" panose="020B0504020202020204" pitchFamily="34" charset="0"/>
              </a:rPr>
              <a:t>lockdown</a:t>
            </a:r>
            <a:endParaRPr lang="de-DE" sz="1400" dirty="0">
              <a:latin typeface="Avenir Next LT Pro" panose="020B05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101213D-C1E1-47FB-AEDC-91CBD8545EE8}"/>
              </a:ext>
            </a:extLst>
          </p:cNvPr>
          <p:cNvSpPr txBox="1"/>
          <p:nvPr/>
        </p:nvSpPr>
        <p:spPr>
          <a:xfrm>
            <a:off x="9945026" y="2061561"/>
            <a:ext cx="1548881" cy="576293"/>
          </a:xfrm>
          <a:prstGeom prst="rect">
            <a:avLst/>
          </a:prstGeom>
          <a:noFill/>
        </p:spPr>
        <p:txBody>
          <a:bodyPr wrap="square" lIns="72000" tIns="72000" rIns="72000" bIns="72000" rtlCol="0">
            <a:spAutoFit/>
          </a:bodyPr>
          <a:lstStyle/>
          <a:p>
            <a:pPr algn="l"/>
            <a:r>
              <a:rPr lang="de-DE" sz="1400" dirty="0">
                <a:latin typeface="Avenir Next LT Pro" panose="020B0504020202020204" pitchFamily="34" charset="0"/>
              </a:rPr>
              <a:t>Fast </a:t>
            </a:r>
            <a:r>
              <a:rPr lang="de-DE" sz="1400" dirty="0" err="1">
                <a:latin typeface="Avenir Next LT Pro" panose="020B0504020202020204" pitchFamily="34" charset="0"/>
              </a:rPr>
              <a:t>lockdown</a:t>
            </a:r>
            <a:endParaRPr lang="de-DE" sz="1400" dirty="0">
              <a:latin typeface="Avenir Next LT Pro" panose="020B0504020202020204" pitchFamily="34" charset="0"/>
            </a:endParaRPr>
          </a:p>
          <a:p>
            <a:pPr algn="l"/>
            <a:r>
              <a:rPr lang="de-DE" sz="1400" dirty="0">
                <a:latin typeface="Avenir Next LT Pro" panose="020B0504020202020204" pitchFamily="34" charset="0"/>
              </a:rPr>
              <a:t>Low </a:t>
            </a:r>
            <a:r>
              <a:rPr lang="de-DE" sz="1400" dirty="0" err="1">
                <a:latin typeface="Avenir Next LT Pro" panose="020B0504020202020204" pitchFamily="34" charset="0"/>
              </a:rPr>
              <a:t>testing</a:t>
            </a:r>
            <a:endParaRPr lang="de-DE" sz="1400" dirty="0">
              <a:latin typeface="Avenir Next LT Pro" panose="020B05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F1B2B09-AE42-4996-A976-A8E3509C65D4}"/>
              </a:ext>
            </a:extLst>
          </p:cNvPr>
          <p:cNvSpPr txBox="1"/>
          <p:nvPr/>
        </p:nvSpPr>
        <p:spPr>
          <a:xfrm>
            <a:off x="9945026" y="3629870"/>
            <a:ext cx="1475643" cy="1007181"/>
          </a:xfrm>
          <a:prstGeom prst="rect">
            <a:avLst/>
          </a:prstGeom>
          <a:noFill/>
        </p:spPr>
        <p:txBody>
          <a:bodyPr wrap="square" lIns="72000" tIns="72000" rIns="72000" bIns="72000" rtlCol="0">
            <a:spAutoFit/>
          </a:bodyPr>
          <a:lstStyle/>
          <a:p>
            <a:pPr algn="l"/>
            <a:r>
              <a:rPr lang="de-DE" sz="1400" dirty="0" err="1">
                <a:latin typeface="Avenir Next LT Pro" panose="020B0504020202020204" pitchFamily="34" charset="0"/>
              </a:rPr>
              <a:t>No</a:t>
            </a:r>
            <a:r>
              <a:rPr lang="de-DE" sz="1400" dirty="0">
                <a:latin typeface="Avenir Next LT Pro" panose="020B0504020202020204" pitchFamily="34" charset="0"/>
              </a:rPr>
              <a:t> </a:t>
            </a:r>
            <a:r>
              <a:rPr lang="de-DE" sz="1400" dirty="0" err="1">
                <a:latin typeface="Avenir Next LT Pro" panose="020B0504020202020204" pitchFamily="34" charset="0"/>
              </a:rPr>
              <a:t>lockdown</a:t>
            </a:r>
            <a:r>
              <a:rPr lang="de-DE" sz="1400" dirty="0">
                <a:latin typeface="Avenir Next LT Pro" panose="020B0504020202020204" pitchFamily="34" charset="0"/>
              </a:rPr>
              <a:t> - </a:t>
            </a:r>
          </a:p>
          <a:p>
            <a:pPr algn="l"/>
            <a:r>
              <a:rPr lang="de-DE" sz="1400" dirty="0" err="1">
                <a:latin typeface="Avenir Next LT Pro" panose="020B0504020202020204" pitchFamily="34" charset="0"/>
              </a:rPr>
              <a:t>many</a:t>
            </a:r>
            <a:r>
              <a:rPr lang="de-DE" sz="1400" dirty="0">
                <a:latin typeface="Avenir Next LT Pro" panose="020B0504020202020204" pitchFamily="34" charset="0"/>
              </a:rPr>
              <a:t> </a:t>
            </a:r>
            <a:r>
              <a:rPr lang="de-DE" sz="1400" dirty="0" err="1">
                <a:latin typeface="Avenir Next LT Pro" panose="020B0504020202020204" pitchFamily="34" charset="0"/>
              </a:rPr>
              <a:t>cases</a:t>
            </a:r>
            <a:r>
              <a:rPr lang="de-DE" sz="1400" dirty="0">
                <a:latin typeface="Avenir Next LT Pro" panose="020B0504020202020204" pitchFamily="34" charset="0"/>
              </a:rPr>
              <a:t> after </a:t>
            </a:r>
            <a:r>
              <a:rPr lang="de-DE" sz="1400" dirty="0" err="1">
                <a:latin typeface="Avenir Next LT Pro" panose="020B0504020202020204" pitchFamily="34" charset="0"/>
              </a:rPr>
              <a:t>loosening</a:t>
            </a:r>
            <a:r>
              <a:rPr lang="de-DE" sz="1400" dirty="0">
                <a:latin typeface="Avenir Next LT Pro" panose="020B0504020202020204" pitchFamily="34" charset="0"/>
              </a:rPr>
              <a:t> </a:t>
            </a:r>
            <a:r>
              <a:rPr lang="de-DE" sz="1400" dirty="0" err="1">
                <a:latin typeface="Avenir Next LT Pro" panose="020B0504020202020204" pitchFamily="34" charset="0"/>
              </a:rPr>
              <a:t>restrictions</a:t>
            </a:r>
            <a:endParaRPr lang="de-DE" sz="1400" dirty="0">
              <a:latin typeface="Avenir Next LT Pro" panose="020B05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BAC471-290B-4A48-975A-AECDB5B815B6}"/>
              </a:ext>
            </a:extLst>
          </p:cNvPr>
          <p:cNvSpPr txBox="1"/>
          <p:nvPr/>
        </p:nvSpPr>
        <p:spPr>
          <a:xfrm>
            <a:off x="9945026" y="5147512"/>
            <a:ext cx="1838987" cy="791737"/>
          </a:xfrm>
          <a:prstGeom prst="rect">
            <a:avLst/>
          </a:prstGeom>
          <a:noFill/>
        </p:spPr>
        <p:txBody>
          <a:bodyPr wrap="square" lIns="72000" tIns="72000" rIns="72000" bIns="72000" rtlCol="0">
            <a:spAutoFit/>
          </a:bodyPr>
          <a:lstStyle/>
          <a:p>
            <a:pPr algn="l"/>
            <a:r>
              <a:rPr lang="de-DE" sz="1400" dirty="0">
                <a:latin typeface="Avenir Next LT Pro" panose="020B0504020202020204" pitchFamily="34" charset="0"/>
              </a:rPr>
              <a:t>Early, </a:t>
            </a:r>
            <a:r>
              <a:rPr lang="de-DE" sz="1400" dirty="0" err="1">
                <a:latin typeface="Avenir Next LT Pro" panose="020B0504020202020204" pitchFamily="34" charset="0"/>
              </a:rPr>
              <a:t>hard</a:t>
            </a:r>
            <a:r>
              <a:rPr lang="de-DE" sz="1400" dirty="0">
                <a:latin typeface="Avenir Next LT Pro" panose="020B0504020202020204" pitchFamily="34" charset="0"/>
              </a:rPr>
              <a:t> </a:t>
            </a:r>
            <a:r>
              <a:rPr lang="de-DE" sz="1400" dirty="0" err="1">
                <a:latin typeface="Avenir Next LT Pro" panose="020B0504020202020204" pitchFamily="34" charset="0"/>
              </a:rPr>
              <a:t>lockdown</a:t>
            </a:r>
            <a:r>
              <a:rPr lang="de-DE" sz="1400" dirty="0">
                <a:latin typeface="Avenir Next LT Pro" panose="020B0504020202020204" pitchFamily="34" charset="0"/>
              </a:rPr>
              <a:t>, </a:t>
            </a:r>
            <a:r>
              <a:rPr lang="de-DE" sz="1400" dirty="0" err="1">
                <a:latin typeface="Avenir Next LT Pro" panose="020B0504020202020204" pitchFamily="34" charset="0"/>
              </a:rPr>
              <a:t>and</a:t>
            </a:r>
            <a:r>
              <a:rPr lang="de-DE" sz="1400" dirty="0">
                <a:latin typeface="Avenir Next LT Pro" panose="020B0504020202020204" pitchFamily="34" charset="0"/>
              </a:rPr>
              <a:t> strong </a:t>
            </a:r>
            <a:r>
              <a:rPr lang="de-DE" sz="1400" dirty="0" err="1">
                <a:latin typeface="Avenir Next LT Pro" panose="020B0504020202020204" pitchFamily="34" charset="0"/>
              </a:rPr>
              <a:t>testing</a:t>
            </a:r>
            <a:endParaRPr lang="de-DE" sz="1400" dirty="0">
              <a:latin typeface="Avenir Next LT Pro" panose="020B0504020202020204" pitchFamily="34" charset="0"/>
            </a:endParaRPr>
          </a:p>
        </p:txBody>
      </p:sp>
      <p:pic>
        <p:nvPicPr>
          <p:cNvPr id="19" name="Picture 18" descr="Chart&#10;&#10;Description automatically generated">
            <a:extLst>
              <a:ext uri="{FF2B5EF4-FFF2-40B4-BE49-F238E27FC236}">
                <a16:creationId xmlns:a16="http://schemas.microsoft.com/office/drawing/2014/main" id="{CC039411-C938-43C8-BF57-16C8B348AEA8}"/>
              </a:ext>
            </a:extLst>
          </p:cNvPr>
          <p:cNvPicPr/>
          <p:nvPr/>
        </p:nvPicPr>
        <p:blipFill>
          <a:blip r:embed="rId8"/>
          <a:stretch>
            <a:fillRect/>
          </a:stretch>
        </p:blipFill>
        <p:spPr>
          <a:xfrm>
            <a:off x="1641442" y="1388737"/>
            <a:ext cx="8274197" cy="47894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1176E5F-75AC-4925-BE20-36044D28D5C2}"/>
              </a:ext>
            </a:extLst>
          </p:cNvPr>
          <p:cNvSpPr/>
          <p:nvPr/>
        </p:nvSpPr>
        <p:spPr>
          <a:xfrm>
            <a:off x="7128588" y="3429000"/>
            <a:ext cx="1147665" cy="1021702"/>
          </a:xfrm>
          <a:prstGeom prst="rect">
            <a:avLst/>
          </a:prstGeom>
          <a:solidFill>
            <a:schemeClr val="bg1">
              <a:lumMod val="75000"/>
              <a:alpha val="1098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84548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876721C-F5F3-469B-8C48-E9A4EEF3E69E}"/>
              </a:ext>
            </a:extLst>
          </p:cNvPr>
          <p:cNvSpPr txBox="1"/>
          <p:nvPr/>
        </p:nvSpPr>
        <p:spPr>
          <a:xfrm>
            <a:off x="407988" y="5757968"/>
            <a:ext cx="5472111" cy="360850"/>
          </a:xfrm>
          <a:prstGeom prst="rect">
            <a:avLst/>
          </a:prstGeom>
          <a:noFill/>
        </p:spPr>
        <p:txBody>
          <a:bodyPr wrap="square" lIns="72000" tIns="72000" rIns="72000" bIns="72000" rtlCol="0">
            <a:spAutoFit/>
          </a:bodyPr>
          <a:lstStyle/>
          <a:p>
            <a:pPr algn="ctr"/>
            <a:r>
              <a:rPr lang="de-DE" sz="1400" dirty="0">
                <a:latin typeface="Avenir Book"/>
              </a:rPr>
              <a:t>01.02.2020 – 01.09.2020</a:t>
            </a:r>
            <a:endParaRPr lang="en-GB" sz="1400" dirty="0" err="1">
              <a:latin typeface="Avenir Book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3A2A254-643C-4862-8005-91E21C1EADD7}"/>
              </a:ext>
            </a:extLst>
          </p:cNvPr>
          <p:cNvSpPr txBox="1"/>
          <p:nvPr/>
        </p:nvSpPr>
        <p:spPr>
          <a:xfrm>
            <a:off x="5880100" y="5730959"/>
            <a:ext cx="5472113" cy="360850"/>
          </a:xfrm>
          <a:prstGeom prst="rect">
            <a:avLst/>
          </a:prstGeom>
          <a:noFill/>
        </p:spPr>
        <p:txBody>
          <a:bodyPr wrap="square" lIns="72000" tIns="72000" rIns="72000" bIns="72000" rtlCol="0">
            <a:spAutoFit/>
          </a:bodyPr>
          <a:lstStyle/>
          <a:p>
            <a:pPr algn="ctr"/>
            <a:r>
              <a:rPr lang="de-DE" sz="1400" dirty="0">
                <a:latin typeface="Avenir Book"/>
              </a:rPr>
              <a:t>01.09.2020 – 27.11.2020</a:t>
            </a:r>
            <a:endParaRPr lang="en-GB" sz="1400" dirty="0" err="1">
              <a:latin typeface="Avenir Book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EA3C66D-658C-4DF6-8BE4-8B793544A9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838" y="365126"/>
            <a:ext cx="11224175" cy="470202"/>
          </a:xfrm>
        </p:spPr>
        <p:txBody>
          <a:bodyPr/>
          <a:lstStyle/>
          <a:p>
            <a:r>
              <a:rPr lang="en-GB" dirty="0"/>
              <a:t>Wave 2: Which European Country had the most Cases?</a:t>
            </a:r>
            <a:br>
              <a:rPr lang="en-GB" sz="2800" dirty="0"/>
            </a:br>
            <a:r>
              <a:rPr lang="en-GB" sz="2400" b="0" dirty="0"/>
              <a:t>Wave 2 hit European Countries to a different extent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FC6C3FF-6417-41D2-8913-63AF37924C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35" t="11930" r="135" b="9656"/>
          <a:stretch/>
        </p:blipFill>
        <p:spPr>
          <a:xfrm>
            <a:off x="407988" y="1476320"/>
            <a:ext cx="11376025" cy="416291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F449E46-6950-4E0B-A234-5E66D37EC8E0}"/>
              </a:ext>
            </a:extLst>
          </p:cNvPr>
          <p:cNvSpPr/>
          <p:nvPr/>
        </p:nvSpPr>
        <p:spPr>
          <a:xfrm>
            <a:off x="255809" y="1483891"/>
            <a:ext cx="5624290" cy="4393034"/>
          </a:xfrm>
          <a:prstGeom prst="rect">
            <a:avLst/>
          </a:prstGeom>
          <a:solidFill>
            <a:srgbClr val="FFFFFF">
              <a:alpha val="4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05929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3AB6E-2E96-4D63-B50D-6DA2AC4E4D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928" y="365125"/>
            <a:ext cx="11439085" cy="704419"/>
          </a:xfrm>
        </p:spPr>
        <p:txBody>
          <a:bodyPr/>
          <a:lstStyle/>
          <a:p>
            <a:r>
              <a:rPr lang="en-GB" dirty="0"/>
              <a:t>Did Governments Learn from Wave 1?</a:t>
            </a:r>
            <a:br>
              <a:rPr lang="en-GB" dirty="0"/>
            </a:br>
            <a:r>
              <a:rPr lang="en-GB" sz="2400" b="0" dirty="0"/>
              <a:t>Most countries opted for faster, harder lockdowns – following the Danish example</a:t>
            </a:r>
            <a:endParaRPr lang="en-GB" dirty="0"/>
          </a:p>
        </p:txBody>
      </p:sp>
      <p:pic>
        <p:nvPicPr>
          <p:cNvPr id="20" name="Picture 2">
            <a:extLst>
              <a:ext uri="{FF2B5EF4-FFF2-40B4-BE49-F238E27FC236}">
                <a16:creationId xmlns:a16="http://schemas.microsoft.com/office/drawing/2014/main" id="{747CCDB9-8FD2-4F63-8C63-BDF2A96BFB03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90" y="1778203"/>
            <a:ext cx="360000" cy="23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Flag of Italy">
            <a:extLst>
              <a:ext uri="{FF2B5EF4-FFF2-40B4-BE49-F238E27FC236}">
                <a16:creationId xmlns:a16="http://schemas.microsoft.com/office/drawing/2014/main" id="{ACC6607F-62FC-4F6D-8428-2574879FD218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928" y="3329687"/>
            <a:ext cx="360000" cy="23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6" descr="Flag of France">
            <a:extLst>
              <a:ext uri="{FF2B5EF4-FFF2-40B4-BE49-F238E27FC236}">
                <a16:creationId xmlns:a16="http://schemas.microsoft.com/office/drawing/2014/main" id="{1F308F43-B382-48E2-A944-063FDB70717A}"/>
              </a:ext>
            </a:extLst>
          </p:cNvPr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749" y="4881172"/>
            <a:ext cx="360000" cy="23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8" descr="Flag of Poland">
            <a:extLst>
              <a:ext uri="{FF2B5EF4-FFF2-40B4-BE49-F238E27FC236}">
                <a16:creationId xmlns:a16="http://schemas.microsoft.com/office/drawing/2014/main" id="{78B4CF94-2194-4E13-B611-562DFE010B4B}"/>
              </a:ext>
            </a:extLst>
          </p:cNvPr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0597" y="1778203"/>
            <a:ext cx="360000" cy="234000"/>
          </a:xfrm>
          <a:prstGeom prst="rect">
            <a:avLst/>
          </a:prstGeom>
          <a:noFill/>
          <a:ln w="3175">
            <a:solidFill>
              <a:schemeClr val="accent6">
                <a:lumMod val="1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0" descr="Flag of Sweden">
            <a:extLst>
              <a:ext uri="{FF2B5EF4-FFF2-40B4-BE49-F238E27FC236}">
                <a16:creationId xmlns:a16="http://schemas.microsoft.com/office/drawing/2014/main" id="{5B9ADFCC-B50E-4DD9-9CDB-5FE3DA7D2914}"/>
              </a:ext>
            </a:extLst>
          </p:cNvPr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0597" y="3329687"/>
            <a:ext cx="360000" cy="23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12" descr="Red with a white cross that extends to the edges of the flag; the vertical part of the cross is shifted to the hoist side">
            <a:extLst>
              <a:ext uri="{FF2B5EF4-FFF2-40B4-BE49-F238E27FC236}">
                <a16:creationId xmlns:a16="http://schemas.microsoft.com/office/drawing/2014/main" id="{ED70A25B-10CE-48B0-8805-EF31AB6F6EB1}"/>
              </a:ext>
            </a:extLst>
          </p:cNvPr>
          <p:cNvPicPr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0597" y="4881172"/>
            <a:ext cx="360000" cy="23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725A3C37-EE55-4330-AD4B-2E4F1E47B648}"/>
              </a:ext>
            </a:extLst>
          </p:cNvPr>
          <p:cNvSpPr txBox="1"/>
          <p:nvPr/>
        </p:nvSpPr>
        <p:spPr>
          <a:xfrm>
            <a:off x="263511" y="2099384"/>
            <a:ext cx="1548881" cy="576293"/>
          </a:xfrm>
          <a:prstGeom prst="rect">
            <a:avLst/>
          </a:prstGeom>
          <a:noFill/>
        </p:spPr>
        <p:txBody>
          <a:bodyPr wrap="square" lIns="72000" tIns="72000" rIns="72000" bIns="72000" rtlCol="0">
            <a:spAutoFit/>
          </a:bodyPr>
          <a:lstStyle/>
          <a:p>
            <a:pPr algn="l"/>
            <a:r>
              <a:rPr lang="de-DE" sz="1400" dirty="0">
                <a:latin typeface="Avenir Next LT Pro" panose="020B0504020202020204" pitchFamily="34" charset="0"/>
              </a:rPr>
              <a:t>High </a:t>
            </a:r>
            <a:r>
              <a:rPr lang="de-DE" sz="1400" dirty="0" err="1">
                <a:latin typeface="Avenir Next LT Pro" panose="020B0504020202020204" pitchFamily="34" charset="0"/>
              </a:rPr>
              <a:t>testing</a:t>
            </a:r>
            <a:r>
              <a:rPr lang="de-DE" sz="1400" dirty="0">
                <a:latin typeface="Avenir Next LT Pro" panose="020B0504020202020204" pitchFamily="34" charset="0"/>
              </a:rPr>
              <a:t> </a:t>
            </a:r>
            <a:r>
              <a:rPr lang="de-DE" sz="1400" dirty="0" err="1">
                <a:latin typeface="Avenir Next LT Pro" panose="020B0504020202020204" pitchFamily="34" charset="0"/>
              </a:rPr>
              <a:t>and</a:t>
            </a:r>
            <a:r>
              <a:rPr lang="de-DE" sz="1400" dirty="0">
                <a:latin typeface="Avenir Next LT Pro" panose="020B0504020202020204" pitchFamily="34" charset="0"/>
              </a:rPr>
              <a:t> </a:t>
            </a:r>
            <a:r>
              <a:rPr lang="de-DE" sz="1400" dirty="0" err="1">
                <a:latin typeface="Avenir Next LT Pro" panose="020B0504020202020204" pitchFamily="34" charset="0"/>
              </a:rPr>
              <a:t>later</a:t>
            </a:r>
            <a:r>
              <a:rPr lang="de-DE" sz="1400" dirty="0">
                <a:latin typeface="Avenir Next LT Pro" panose="020B0504020202020204" pitchFamily="34" charset="0"/>
              </a:rPr>
              <a:t> </a:t>
            </a:r>
            <a:r>
              <a:rPr lang="de-DE" sz="1400" dirty="0" err="1">
                <a:latin typeface="Avenir Next LT Pro" panose="020B0504020202020204" pitchFamily="34" charset="0"/>
              </a:rPr>
              <a:t>lockdown</a:t>
            </a:r>
            <a:endParaRPr lang="de-DE" sz="1400" dirty="0">
              <a:latin typeface="Avenir Next LT Pro" panose="020B0504020202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E7B4D83-2245-42BE-AB04-E622F9C02CA4}"/>
              </a:ext>
            </a:extLst>
          </p:cNvPr>
          <p:cNvSpPr txBox="1"/>
          <p:nvPr/>
        </p:nvSpPr>
        <p:spPr>
          <a:xfrm>
            <a:off x="263512" y="3583552"/>
            <a:ext cx="1548880" cy="1007181"/>
          </a:xfrm>
          <a:prstGeom prst="rect">
            <a:avLst/>
          </a:prstGeom>
          <a:noFill/>
        </p:spPr>
        <p:txBody>
          <a:bodyPr wrap="square" lIns="72000" tIns="72000" rIns="72000" bIns="72000" rtlCol="0">
            <a:spAutoFit/>
          </a:bodyPr>
          <a:lstStyle/>
          <a:p>
            <a:pPr algn="l"/>
            <a:r>
              <a:rPr lang="de-DE" sz="1400" dirty="0">
                <a:latin typeface="Avenir Next LT Pro" panose="020B0504020202020204" pitchFamily="34" charset="0"/>
              </a:rPr>
              <a:t>High </a:t>
            </a:r>
            <a:r>
              <a:rPr lang="de-DE" sz="1400" dirty="0" err="1">
                <a:latin typeface="Avenir Next LT Pro" panose="020B0504020202020204" pitchFamily="34" charset="0"/>
              </a:rPr>
              <a:t>cases</a:t>
            </a:r>
            <a:r>
              <a:rPr lang="de-DE" sz="1400" dirty="0">
                <a:latin typeface="Avenir Next LT Pro" panose="020B0504020202020204" pitchFamily="34" charset="0"/>
              </a:rPr>
              <a:t> </a:t>
            </a:r>
            <a:r>
              <a:rPr lang="de-DE" sz="1400" dirty="0" err="1">
                <a:latin typeface="Avenir Next LT Pro" panose="020B0504020202020204" pitchFamily="34" charset="0"/>
              </a:rPr>
              <a:t>despite</a:t>
            </a:r>
            <a:r>
              <a:rPr lang="de-DE" sz="1400" dirty="0">
                <a:latin typeface="Avenir Next LT Pro" panose="020B0504020202020204" pitchFamily="34" charset="0"/>
              </a:rPr>
              <a:t> </a:t>
            </a:r>
            <a:r>
              <a:rPr lang="de-DE" sz="1400" dirty="0" err="1">
                <a:latin typeface="Avenir Next LT Pro" panose="020B0504020202020204" pitchFamily="34" charset="0"/>
              </a:rPr>
              <a:t>early</a:t>
            </a:r>
            <a:r>
              <a:rPr lang="de-DE" sz="1400" dirty="0">
                <a:latin typeface="Avenir Next LT Pro" panose="020B0504020202020204" pitchFamily="34" charset="0"/>
              </a:rPr>
              <a:t> </a:t>
            </a:r>
            <a:r>
              <a:rPr lang="de-DE" sz="1400" dirty="0" err="1">
                <a:latin typeface="Avenir Next LT Pro" panose="020B0504020202020204" pitchFamily="34" charset="0"/>
              </a:rPr>
              <a:t>restrictions</a:t>
            </a:r>
            <a:endParaRPr lang="de-DE" sz="1400" dirty="0">
              <a:latin typeface="Avenir Next LT Pro" panose="020B0504020202020204" pitchFamily="34" charset="0"/>
            </a:endParaRPr>
          </a:p>
          <a:p>
            <a:pPr marL="177800" indent="-177800" algn="l">
              <a:buFont typeface="Arial" panose="020B0604020202020204" pitchFamily="34" charset="0"/>
              <a:buChar char="•"/>
            </a:pPr>
            <a:endParaRPr lang="en-GB" sz="1400" dirty="0" err="1">
              <a:latin typeface="Avenir Next LT Pro" panose="020B0504020202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B83734D-CBC6-41FE-869D-7FEBDDB3F88C}"/>
              </a:ext>
            </a:extLst>
          </p:cNvPr>
          <p:cNvSpPr txBox="1"/>
          <p:nvPr/>
        </p:nvSpPr>
        <p:spPr>
          <a:xfrm>
            <a:off x="252249" y="5121459"/>
            <a:ext cx="1623204" cy="576293"/>
          </a:xfrm>
          <a:prstGeom prst="rect">
            <a:avLst/>
          </a:prstGeom>
          <a:noFill/>
        </p:spPr>
        <p:txBody>
          <a:bodyPr wrap="square" lIns="72000" tIns="72000" rIns="72000" bIns="72000" rtlCol="0">
            <a:spAutoFit/>
          </a:bodyPr>
          <a:lstStyle/>
          <a:p>
            <a:pPr algn="l"/>
            <a:r>
              <a:rPr lang="de-DE" sz="1400" dirty="0" err="1">
                <a:latin typeface="Avenir Next LT Pro" panose="020B0504020202020204" pitchFamily="34" charset="0"/>
              </a:rPr>
              <a:t>Later</a:t>
            </a:r>
            <a:r>
              <a:rPr lang="de-DE" sz="1400" dirty="0">
                <a:latin typeface="Avenir Next LT Pro" panose="020B0504020202020204" pitchFamily="34" charset="0"/>
              </a:rPr>
              <a:t> but </a:t>
            </a:r>
            <a:r>
              <a:rPr lang="de-DE" sz="1400" dirty="0" err="1">
                <a:latin typeface="Avenir Next LT Pro" panose="020B0504020202020204" pitchFamily="34" charset="0"/>
              </a:rPr>
              <a:t>effective</a:t>
            </a:r>
            <a:r>
              <a:rPr lang="de-DE" sz="1400" dirty="0">
                <a:latin typeface="Avenir Next LT Pro" panose="020B0504020202020204" pitchFamily="34" charset="0"/>
              </a:rPr>
              <a:t> </a:t>
            </a:r>
            <a:r>
              <a:rPr lang="de-DE" sz="1400" dirty="0" err="1">
                <a:latin typeface="Avenir Next LT Pro" panose="020B0504020202020204" pitchFamily="34" charset="0"/>
              </a:rPr>
              <a:t>lockdown</a:t>
            </a:r>
            <a:endParaRPr lang="de-DE" sz="1400" dirty="0">
              <a:latin typeface="Avenir Next LT Pro" panose="020B0504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A5F269B-DB47-433E-BE01-A594ADE00D66}"/>
              </a:ext>
            </a:extLst>
          </p:cNvPr>
          <p:cNvSpPr txBox="1"/>
          <p:nvPr/>
        </p:nvSpPr>
        <p:spPr>
          <a:xfrm>
            <a:off x="9945026" y="2061561"/>
            <a:ext cx="1548881" cy="576293"/>
          </a:xfrm>
          <a:prstGeom prst="rect">
            <a:avLst/>
          </a:prstGeom>
          <a:noFill/>
        </p:spPr>
        <p:txBody>
          <a:bodyPr wrap="square" lIns="72000" tIns="72000" rIns="72000" bIns="72000" rtlCol="0">
            <a:spAutoFit/>
          </a:bodyPr>
          <a:lstStyle/>
          <a:p>
            <a:pPr algn="l"/>
            <a:r>
              <a:rPr lang="de-DE" sz="1400" dirty="0">
                <a:latin typeface="Avenir Next LT Pro" panose="020B0504020202020204" pitchFamily="34" charset="0"/>
              </a:rPr>
              <a:t>Many </a:t>
            </a:r>
            <a:r>
              <a:rPr lang="de-DE" sz="1400" dirty="0" err="1">
                <a:latin typeface="Avenir Next LT Pro" panose="020B0504020202020204" pitchFamily="34" charset="0"/>
              </a:rPr>
              <a:t>cases</a:t>
            </a:r>
            <a:r>
              <a:rPr lang="de-DE" sz="1400" dirty="0">
                <a:latin typeface="Avenir Next LT Pro" panose="020B0504020202020204" pitchFamily="34" charset="0"/>
              </a:rPr>
              <a:t> </a:t>
            </a:r>
            <a:r>
              <a:rPr lang="de-DE" sz="1400" dirty="0" err="1">
                <a:latin typeface="Avenir Next LT Pro" panose="020B0504020202020204" pitchFamily="34" charset="0"/>
              </a:rPr>
              <a:t>even</a:t>
            </a:r>
            <a:r>
              <a:rPr lang="de-DE" sz="1400" dirty="0">
                <a:latin typeface="Avenir Next LT Pro" panose="020B0504020202020204" pitchFamily="34" charset="0"/>
              </a:rPr>
              <a:t> after </a:t>
            </a:r>
            <a:r>
              <a:rPr lang="de-DE" sz="1400" dirty="0" err="1">
                <a:latin typeface="Avenir Next LT Pro" panose="020B0504020202020204" pitchFamily="34" charset="0"/>
              </a:rPr>
              <a:t>lockdown</a:t>
            </a:r>
            <a:endParaRPr lang="de-DE" sz="1400" dirty="0">
              <a:latin typeface="Avenir Next LT Pro" panose="020B0504020202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9BFB47B-35F6-4A68-B9C7-AF2BB72681F2}"/>
              </a:ext>
            </a:extLst>
          </p:cNvPr>
          <p:cNvSpPr txBox="1"/>
          <p:nvPr/>
        </p:nvSpPr>
        <p:spPr>
          <a:xfrm>
            <a:off x="9945026" y="3629870"/>
            <a:ext cx="1920402" cy="576293"/>
          </a:xfrm>
          <a:prstGeom prst="rect">
            <a:avLst/>
          </a:prstGeom>
          <a:noFill/>
        </p:spPr>
        <p:txBody>
          <a:bodyPr wrap="square" lIns="72000" tIns="72000" rIns="72000" bIns="72000" rtlCol="0">
            <a:spAutoFit/>
          </a:bodyPr>
          <a:lstStyle/>
          <a:p>
            <a:pPr algn="l"/>
            <a:r>
              <a:rPr lang="de-DE" sz="1400" dirty="0">
                <a:latin typeface="Avenir Next LT Pro" panose="020B0504020202020204" pitchFamily="34" charset="0"/>
              </a:rPr>
              <a:t>Many </a:t>
            </a:r>
            <a:r>
              <a:rPr lang="de-DE" sz="1400" dirty="0" err="1">
                <a:latin typeface="Avenir Next LT Pro" panose="020B0504020202020204" pitchFamily="34" charset="0"/>
              </a:rPr>
              <a:t>cases</a:t>
            </a:r>
            <a:r>
              <a:rPr lang="de-DE" sz="1400" dirty="0">
                <a:latin typeface="Avenir Next LT Pro" panose="020B0504020202020204" pitchFamily="34" charset="0"/>
              </a:rPr>
              <a:t> after </a:t>
            </a:r>
            <a:r>
              <a:rPr lang="de-DE" sz="1400" dirty="0" err="1">
                <a:latin typeface="Avenir Next LT Pro" panose="020B0504020202020204" pitchFamily="34" charset="0"/>
              </a:rPr>
              <a:t>loosening</a:t>
            </a:r>
            <a:r>
              <a:rPr lang="de-DE" sz="1400" dirty="0">
                <a:latin typeface="Avenir Next LT Pro" panose="020B0504020202020204" pitchFamily="34" charset="0"/>
              </a:rPr>
              <a:t> </a:t>
            </a:r>
            <a:r>
              <a:rPr lang="de-DE" sz="1400" dirty="0" err="1">
                <a:latin typeface="Avenir Next LT Pro" panose="020B0504020202020204" pitchFamily="34" charset="0"/>
              </a:rPr>
              <a:t>restrictions</a:t>
            </a:r>
            <a:endParaRPr lang="de-DE" sz="1400" dirty="0">
              <a:latin typeface="Avenir Next LT Pro" panose="020B0504020202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9984690-FCAC-425C-8D6B-FA5E7491EE1E}"/>
              </a:ext>
            </a:extLst>
          </p:cNvPr>
          <p:cNvSpPr txBox="1"/>
          <p:nvPr/>
        </p:nvSpPr>
        <p:spPr>
          <a:xfrm>
            <a:off x="9945026" y="5147512"/>
            <a:ext cx="1548881" cy="1007181"/>
          </a:xfrm>
          <a:prstGeom prst="rect">
            <a:avLst/>
          </a:prstGeom>
          <a:noFill/>
        </p:spPr>
        <p:txBody>
          <a:bodyPr wrap="square" lIns="72000" tIns="72000" rIns="72000" bIns="72000" rtlCol="0">
            <a:spAutoFit/>
          </a:bodyPr>
          <a:lstStyle/>
          <a:p>
            <a:pPr algn="l"/>
            <a:r>
              <a:rPr lang="de-DE" sz="1400" dirty="0" err="1">
                <a:latin typeface="Avenir Next LT Pro" panose="020B0504020202020204" pitchFamily="34" charset="0"/>
              </a:rPr>
              <a:t>Effective</a:t>
            </a:r>
            <a:r>
              <a:rPr lang="de-DE" sz="1400" dirty="0">
                <a:latin typeface="Avenir Next LT Pro" panose="020B0504020202020204" pitchFamily="34" charset="0"/>
              </a:rPr>
              <a:t> </a:t>
            </a:r>
            <a:r>
              <a:rPr lang="de-DE" sz="1400" dirty="0" err="1">
                <a:latin typeface="Avenir Next LT Pro" panose="020B0504020202020204" pitchFamily="34" charset="0"/>
              </a:rPr>
              <a:t>testing</a:t>
            </a:r>
            <a:r>
              <a:rPr lang="de-DE" sz="1400" dirty="0">
                <a:latin typeface="Avenir Next LT Pro" panose="020B0504020202020204" pitchFamily="34" charset="0"/>
              </a:rPr>
              <a:t> </a:t>
            </a:r>
            <a:r>
              <a:rPr lang="de-DE" sz="1400" dirty="0" err="1">
                <a:latin typeface="Avenir Next LT Pro" panose="020B0504020202020204" pitchFamily="34" charset="0"/>
              </a:rPr>
              <a:t>strategy</a:t>
            </a:r>
            <a:r>
              <a:rPr lang="de-DE" sz="1400" dirty="0">
                <a:latin typeface="Avenir Next LT Pro" panose="020B0504020202020204" pitchFamily="34" charset="0"/>
              </a:rPr>
              <a:t> after </a:t>
            </a:r>
            <a:r>
              <a:rPr lang="de-DE" sz="1400" dirty="0" err="1">
                <a:latin typeface="Avenir Next LT Pro" panose="020B0504020202020204" pitchFamily="34" charset="0"/>
              </a:rPr>
              <a:t>successful</a:t>
            </a:r>
            <a:r>
              <a:rPr lang="de-DE" sz="1400" dirty="0">
                <a:latin typeface="Avenir Next LT Pro" panose="020B0504020202020204" pitchFamily="34" charset="0"/>
              </a:rPr>
              <a:t> </a:t>
            </a:r>
            <a:r>
              <a:rPr lang="de-DE" sz="1400" dirty="0" err="1">
                <a:latin typeface="Avenir Next LT Pro" panose="020B0504020202020204" pitchFamily="34" charset="0"/>
              </a:rPr>
              <a:t>lockdown</a:t>
            </a:r>
            <a:endParaRPr lang="de-DE" sz="1400" dirty="0">
              <a:latin typeface="Avenir Next LT Pro" panose="020B0504020202020204" pitchFamily="34" charset="0"/>
            </a:endParaRPr>
          </a:p>
        </p:txBody>
      </p:sp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2C7040AD-0067-2D46-81C2-7005E6954DF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247"/>
          <a:stretch/>
        </p:blipFill>
        <p:spPr>
          <a:xfrm>
            <a:off x="1869540" y="1512969"/>
            <a:ext cx="7913440" cy="4513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8267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1F847AAE-9822-4A6F-9294-479055A20F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39516" y="5649764"/>
            <a:ext cx="11537827" cy="566809"/>
          </a:xfrm>
        </p:spPr>
        <p:txBody>
          <a:bodyPr>
            <a:noAutofit/>
          </a:bodyPr>
          <a:lstStyle/>
          <a:p>
            <a:r>
              <a:rPr lang="en-GB" sz="1400" b="1" dirty="0">
                <a:effectLst/>
                <a:ea typeface="Times New Roman" panose="02020603050405020304" pitchFamily="18" charset="0"/>
              </a:rPr>
              <a:t>Total Cases Per Million </a:t>
            </a:r>
            <a:r>
              <a:rPr lang="en-GB" sz="1400" dirty="0">
                <a:effectLst/>
                <a:ea typeface="Times New Roman" panose="02020603050405020304" pitchFamily="18" charset="0"/>
              </a:rPr>
              <a:t>= </a:t>
            </a:r>
            <a:r>
              <a:rPr lang="en-GB" sz="1400" dirty="0"/>
              <a:t>0.0064</a:t>
            </a:r>
            <a:r>
              <a:rPr lang="en-GB" sz="1400" dirty="0">
                <a:effectLst/>
                <a:ea typeface="Times New Roman" panose="02020603050405020304" pitchFamily="18" charset="0"/>
              </a:rPr>
              <a:t> – 0.0451* </a:t>
            </a:r>
            <a:r>
              <a:rPr lang="en-GB" sz="1400" b="1" dirty="0">
                <a:ea typeface="Times New Roman" panose="02020603050405020304" pitchFamily="18" charset="0"/>
              </a:rPr>
              <a:t>% </a:t>
            </a:r>
            <a:r>
              <a:rPr lang="en-GB" sz="1400" b="1" dirty="0">
                <a:effectLst/>
                <a:ea typeface="Times New Roman" panose="02020603050405020304" pitchFamily="18" charset="0"/>
              </a:rPr>
              <a:t>Aged 65</a:t>
            </a:r>
            <a:r>
              <a:rPr lang="en-GB" sz="1400" baseline="30000" dirty="0">
                <a:effectLst/>
                <a:ea typeface="Times New Roman" panose="02020603050405020304" pitchFamily="18" charset="0"/>
              </a:rPr>
              <a:t>+</a:t>
            </a:r>
            <a:r>
              <a:rPr lang="en-GB" sz="1400" dirty="0">
                <a:effectLst/>
                <a:ea typeface="Times New Roman" panose="02020603050405020304" pitchFamily="18" charset="0"/>
              </a:rPr>
              <a:t> – 0.783 * </a:t>
            </a:r>
            <a:r>
              <a:rPr lang="en-GB" sz="1400" b="1" dirty="0">
                <a:effectLst/>
                <a:ea typeface="Times New Roman" panose="02020603050405020304" pitchFamily="18" charset="0"/>
              </a:rPr>
              <a:t>Stringency Index </a:t>
            </a:r>
            <a:r>
              <a:rPr lang="en-GB" sz="1400" dirty="0">
                <a:effectLst/>
                <a:ea typeface="Times New Roman" panose="02020603050405020304" pitchFamily="18" charset="0"/>
              </a:rPr>
              <a:t>+ 0.972 * </a:t>
            </a:r>
            <a:r>
              <a:rPr lang="en-GB" sz="1400" b="1" dirty="0">
                <a:effectLst/>
                <a:ea typeface="Times New Roman" panose="02020603050405020304" pitchFamily="18" charset="0"/>
              </a:rPr>
              <a:t>(Stringency Index*Days Elapsed)</a:t>
            </a:r>
            <a:r>
              <a:rPr lang="en-GB" sz="1400" dirty="0">
                <a:effectLst/>
                <a:ea typeface="Times New Roman" panose="02020603050405020304" pitchFamily="18" charset="0"/>
              </a:rPr>
              <a:t> + B</a:t>
            </a:r>
            <a:r>
              <a:rPr lang="en-GB" sz="1400" baseline="-25000" dirty="0">
                <a:effectLst/>
                <a:ea typeface="Times New Roman" panose="02020603050405020304" pitchFamily="18" charset="0"/>
              </a:rPr>
              <a:t>4 </a:t>
            </a:r>
            <a:r>
              <a:rPr lang="en-GB" sz="1400" dirty="0">
                <a:effectLst/>
                <a:ea typeface="Times New Roman" panose="02020603050405020304" pitchFamily="18" charset="0"/>
              </a:rPr>
              <a:t>* </a:t>
            </a:r>
            <a:r>
              <a:rPr lang="en-GB" sz="1400" b="1" dirty="0">
                <a:effectLst/>
                <a:ea typeface="Times New Roman" panose="02020603050405020304" pitchFamily="18" charset="0"/>
              </a:rPr>
              <a:t>(Stringency Index*Location)</a:t>
            </a:r>
            <a:r>
              <a:rPr lang="en-GB" sz="1400" i="1" dirty="0">
                <a:effectLst/>
                <a:ea typeface="Times New Roman" panose="02020603050405020304" pitchFamily="18" charset="0"/>
              </a:rPr>
              <a:t>, where </a:t>
            </a:r>
            <a:r>
              <a:rPr lang="en-GB" sz="1400" i="1" dirty="0">
                <a:ea typeface="Times New Roman" panose="02020603050405020304" pitchFamily="18" charset="0"/>
              </a:rPr>
              <a:t>B</a:t>
            </a:r>
            <a:r>
              <a:rPr lang="en-GB" sz="1400" i="1" baseline="-25000" dirty="0">
                <a:ea typeface="Times New Roman" panose="02020603050405020304" pitchFamily="18" charset="0"/>
              </a:rPr>
              <a:t>4 </a:t>
            </a:r>
            <a:r>
              <a:rPr lang="en-GB" sz="1400" i="1" dirty="0">
                <a:ea typeface="Times New Roman" panose="02020603050405020304" pitchFamily="18" charset="0"/>
              </a:rPr>
              <a:t>is a country-specific coefficient on stringency. </a:t>
            </a:r>
            <a:endParaRPr lang="en-GB" sz="1400" b="1" i="1" dirty="0">
              <a:effectLst/>
              <a:ea typeface="Times New Roman" panose="02020603050405020304" pitchFamily="18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9BBB7BB-F32B-45DB-9F9A-AF42A039A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186" y="365126"/>
            <a:ext cx="11537828" cy="869224"/>
          </a:xfrm>
        </p:spPr>
        <p:txBody>
          <a:bodyPr/>
          <a:lstStyle/>
          <a:p>
            <a:r>
              <a:rPr lang="en-GB" dirty="0"/>
              <a:t>How do Factors Affecting Cases Rank in Importance? </a:t>
            </a:r>
            <a:br>
              <a:rPr lang="en-GB" dirty="0"/>
            </a:br>
            <a:r>
              <a:rPr lang="en-GB" sz="2400" b="0" dirty="0"/>
              <a:t>Sense check: a linear model empirically supports and </a:t>
            </a:r>
            <a:r>
              <a:rPr lang="en-GB" sz="2400" b="0"/>
              <a:t>enriches these </a:t>
            </a:r>
            <a:r>
              <a:rPr lang="en-GB" sz="2400" b="0" dirty="0"/>
              <a:t>insights</a:t>
            </a:r>
            <a:endParaRPr lang="en-GB" dirty="0"/>
          </a:p>
        </p:txBody>
      </p:sp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B2D62B6F-8992-4ED6-9DEA-B3D7F654A3E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39518" y="1311638"/>
            <a:ext cx="7754764" cy="387738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BA195B9-C72C-48AC-ACFD-A13362C0F130}"/>
              </a:ext>
            </a:extLst>
          </p:cNvPr>
          <p:cNvSpPr txBox="1"/>
          <p:nvPr/>
        </p:nvSpPr>
        <p:spPr>
          <a:xfrm>
            <a:off x="7924800" y="1668980"/>
            <a:ext cx="3827682" cy="34994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90000"/>
              </a:lnSpc>
            </a:pPr>
            <a:r>
              <a:rPr lang="en-US" sz="1400" b="1" u="sng" dirty="0">
                <a:latin typeface="Avenir Next LT Pro" panose="020B0504020202020204" pitchFamily="34" charset="0"/>
              </a:rPr>
              <a:t>Stringency Index * Days Elapsed</a:t>
            </a:r>
          </a:p>
          <a:p>
            <a:pPr lvl="1">
              <a:lnSpc>
                <a:spcPct val="90000"/>
              </a:lnSpc>
            </a:pPr>
            <a:endParaRPr lang="en-US" sz="1000" b="1" u="sng" dirty="0">
              <a:latin typeface="Avenir Next LT Pro" panose="020B0504020202020204" pitchFamily="34" charset="0"/>
            </a:endParaRPr>
          </a:p>
          <a:p>
            <a:pPr marL="742950" lvl="1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Avenir Next LT Pro" panose="020B0504020202020204" pitchFamily="34" charset="0"/>
              </a:rPr>
              <a:t>Most important factor</a:t>
            </a:r>
            <a:endParaRPr lang="en-US" sz="1400" b="1" dirty="0">
              <a:latin typeface="Avenir Next LT Pro" panose="020B0504020202020204" pitchFamily="34" charset="0"/>
            </a:endParaRPr>
          </a:p>
          <a:p>
            <a:pPr marL="742950" lvl="1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400" b="1" dirty="0">
                <a:latin typeface="Avenir Next LT Pro" panose="020B0504020202020204" pitchFamily="34" charset="0"/>
              </a:rPr>
              <a:t>Early lockdowns </a:t>
            </a:r>
            <a:r>
              <a:rPr lang="en-US" sz="1400" dirty="0">
                <a:latin typeface="Avenir Next LT Pro" panose="020B0504020202020204" pitchFamily="34" charset="0"/>
              </a:rPr>
              <a:t>are considerably </a:t>
            </a:r>
            <a:r>
              <a:rPr lang="en-US" sz="1400" b="1" dirty="0">
                <a:latin typeface="Avenir Next LT Pro" panose="020B0504020202020204" pitchFamily="34" charset="0"/>
              </a:rPr>
              <a:t>more effective</a:t>
            </a:r>
          </a:p>
          <a:p>
            <a:pPr marL="742950" lvl="1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400" b="1" dirty="0">
              <a:latin typeface="Avenir Next LT Pro" panose="020B0504020202020204" pitchFamily="34" charset="0"/>
            </a:endParaRPr>
          </a:p>
          <a:p>
            <a:pPr lvl="1">
              <a:lnSpc>
                <a:spcPct val="90000"/>
              </a:lnSpc>
            </a:pPr>
            <a:endParaRPr lang="en-US" sz="1000" b="1" dirty="0">
              <a:latin typeface="Avenir Next LT Pro" panose="020B0504020202020204" pitchFamily="34" charset="0"/>
            </a:endParaRPr>
          </a:p>
          <a:p>
            <a:pPr lvl="1">
              <a:lnSpc>
                <a:spcPct val="90000"/>
              </a:lnSpc>
            </a:pPr>
            <a:r>
              <a:rPr lang="en-US" sz="1400" b="1" u="sng" dirty="0">
                <a:latin typeface="Avenir Next LT Pro" panose="020B0504020202020204" pitchFamily="34" charset="0"/>
              </a:rPr>
              <a:t>Stringency Index</a:t>
            </a:r>
          </a:p>
          <a:p>
            <a:pPr lvl="1">
              <a:lnSpc>
                <a:spcPct val="90000"/>
              </a:lnSpc>
            </a:pPr>
            <a:endParaRPr lang="en-US" sz="1000" b="1" u="sng" dirty="0">
              <a:latin typeface="Avenir Next LT Pro" panose="020B0504020202020204" pitchFamily="34" charset="0"/>
            </a:endParaRPr>
          </a:p>
          <a:p>
            <a:pPr marL="742950" lvl="1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Avenir Next LT Pro" panose="020B0504020202020204" pitchFamily="34" charset="0"/>
              </a:rPr>
              <a:t>Of low importance because its effect </a:t>
            </a:r>
            <a:r>
              <a:rPr lang="en-US" sz="1400" b="1" dirty="0">
                <a:latin typeface="Avenir Next LT Pro" panose="020B0504020202020204" pitchFamily="34" charset="0"/>
              </a:rPr>
              <a:t>varies highly </a:t>
            </a:r>
            <a:r>
              <a:rPr lang="en-US" sz="1400" dirty="0">
                <a:latin typeface="Avenir Next LT Pro" panose="020B0504020202020204" pitchFamily="34" charset="0"/>
              </a:rPr>
              <a:t>between countries</a:t>
            </a:r>
          </a:p>
          <a:p>
            <a:pPr lvl="1">
              <a:lnSpc>
                <a:spcPct val="90000"/>
              </a:lnSpc>
            </a:pPr>
            <a:endParaRPr lang="en-US" sz="1000" i="1" kern="1200" dirty="0">
              <a:latin typeface="Avenir Next LT Pro" panose="020B0504020202020204" pitchFamily="34" charset="0"/>
              <a:ea typeface="+mn-ea"/>
              <a:cs typeface="+mn-cs"/>
            </a:endParaRPr>
          </a:p>
          <a:p>
            <a:pPr lvl="1">
              <a:lnSpc>
                <a:spcPct val="90000"/>
              </a:lnSpc>
            </a:pPr>
            <a:endParaRPr lang="en-US" sz="1000" i="1" kern="1200" dirty="0">
              <a:latin typeface="Avenir Next LT Pro" panose="020B0504020202020204" pitchFamily="34" charset="0"/>
              <a:ea typeface="+mn-ea"/>
              <a:cs typeface="+mn-cs"/>
            </a:endParaRPr>
          </a:p>
          <a:p>
            <a:pPr lvl="1">
              <a:lnSpc>
                <a:spcPct val="90000"/>
              </a:lnSpc>
            </a:pPr>
            <a:r>
              <a:rPr lang="en-US" sz="1400" b="1" u="sng" dirty="0">
                <a:latin typeface="Avenir Next LT Pro" panose="020B0504020202020204" pitchFamily="34" charset="0"/>
              </a:rPr>
              <a:t>Country Heterogeneity</a:t>
            </a:r>
          </a:p>
          <a:p>
            <a:pPr lvl="1">
              <a:lnSpc>
                <a:spcPct val="90000"/>
              </a:lnSpc>
            </a:pPr>
            <a:endParaRPr lang="en-US" sz="1050" b="1" u="sng" dirty="0">
              <a:latin typeface="Avenir Next LT Pro" panose="020B0504020202020204" pitchFamily="34" charset="0"/>
            </a:endParaRPr>
          </a:p>
          <a:p>
            <a:pPr marL="742950" lvl="1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Avenir Next LT Pro" panose="020B0504020202020204" pitchFamily="34" charset="0"/>
              </a:rPr>
              <a:t>Stringency measures are clearly </a:t>
            </a:r>
            <a:r>
              <a:rPr lang="en-US" sz="1400" b="1" dirty="0">
                <a:latin typeface="Avenir Next LT Pro" panose="020B0504020202020204" pitchFamily="34" charset="0"/>
              </a:rPr>
              <a:t>not equally important</a:t>
            </a:r>
          </a:p>
          <a:p>
            <a:pPr marL="742950" lvl="1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400" i="1" kern="1200" dirty="0">
              <a:latin typeface="Avenir Next LT Pro" panose="020B05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767063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1BC67DB9-582B-48E5-8705-C528C9922BDA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019" name="think-cell Slide" r:id="rId4" imgW="359" imgH="355" progId="TCLayout.ActiveDocument.1">
                  <p:embed/>
                </p:oleObj>
              </mc:Choice>
              <mc:Fallback>
                <p:oleObj name="think-cell Slide" r:id="rId4" imgW="359" imgH="355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1BC67DB9-582B-48E5-8705-C528C9922BD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84F212C0-5D6D-48FB-9CF5-E05763528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164" y="365126"/>
            <a:ext cx="11513849" cy="471488"/>
          </a:xfrm>
        </p:spPr>
        <p:txBody>
          <a:bodyPr/>
          <a:lstStyle/>
          <a:p>
            <a:r>
              <a:rPr lang="en-GB" dirty="0"/>
              <a:t>Have They Really Got it Under Control? </a:t>
            </a:r>
            <a:br>
              <a:rPr lang="en-GB" sz="2400" dirty="0"/>
            </a:br>
            <a:r>
              <a:rPr lang="en-GB" sz="2400" b="0" dirty="0"/>
              <a:t>We sought  to understand the differences of COVID - 19 responses amongst European governments and their level of effectiveness 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86F95C-D186-434A-BF6D-2CC305CF386B}"/>
              </a:ext>
            </a:extLst>
          </p:cNvPr>
          <p:cNvSpPr txBox="1"/>
          <p:nvPr/>
        </p:nvSpPr>
        <p:spPr>
          <a:xfrm>
            <a:off x="464312" y="2008908"/>
            <a:ext cx="1180404" cy="1145680"/>
          </a:xfrm>
          <a:prstGeom prst="rect">
            <a:avLst/>
          </a:prstGeom>
          <a:noFill/>
        </p:spPr>
        <p:txBody>
          <a:bodyPr wrap="square" lIns="72000" tIns="72000" rIns="72000" bIns="72000" rtlCol="0">
            <a:spAutoFit/>
          </a:bodyPr>
          <a:lstStyle/>
          <a:p>
            <a:r>
              <a:rPr lang="en-GB" sz="1300" i="1" dirty="0">
                <a:solidFill>
                  <a:schemeClr val="accent2">
                    <a:lumMod val="50000"/>
                  </a:schemeClr>
                </a:solidFill>
                <a:effectLst/>
                <a:latin typeface="Avenir Next LT Pro" panose="020B0504020202020204" pitchFamily="34" charset="0"/>
                <a:ea typeface="Times New Roman" panose="02020603050405020304" pitchFamily="18" charset="0"/>
              </a:rPr>
              <a:t>have COVID-19 response strategies </a:t>
            </a:r>
            <a:r>
              <a:rPr lang="en-GB" sz="1300" i="1" dirty="0">
                <a:solidFill>
                  <a:schemeClr val="accent2">
                    <a:lumMod val="50000"/>
                  </a:schemeClr>
                </a:solidFill>
                <a:latin typeface="Avenir Next LT Pro" panose="020B0504020202020204" pitchFamily="34" charset="0"/>
                <a:ea typeface="Times New Roman" panose="02020603050405020304" pitchFamily="18" charset="0"/>
              </a:rPr>
              <a:t>been</a:t>
            </a:r>
            <a:r>
              <a:rPr lang="en-GB" sz="1300" b="1" i="1" dirty="0">
                <a:solidFill>
                  <a:schemeClr val="accent2">
                    <a:lumMod val="50000"/>
                  </a:schemeClr>
                </a:solidFill>
                <a:latin typeface="Avenir Next LT Pro" panose="020B0504020202020204" pitchFamily="34" charset="0"/>
                <a:ea typeface="Times New Roman" panose="02020603050405020304" pitchFamily="18" charset="0"/>
              </a:rPr>
              <a:t> successful</a:t>
            </a:r>
            <a:r>
              <a:rPr lang="en-GB" sz="1300" i="1" dirty="0">
                <a:solidFill>
                  <a:schemeClr val="accent2">
                    <a:lumMod val="50000"/>
                  </a:schemeClr>
                </a:solidFill>
                <a:effectLst/>
                <a:latin typeface="Avenir Next LT Pro" panose="020B0504020202020204" pitchFamily="34" charset="0"/>
                <a:ea typeface="Times New Roman" panose="02020603050405020304" pitchFamily="18" charset="0"/>
              </a:rPr>
              <a:t>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31445BF-DC9D-44C6-B8E9-88ABEFAA76D9}"/>
              </a:ext>
            </a:extLst>
          </p:cNvPr>
          <p:cNvSpPr txBox="1"/>
          <p:nvPr/>
        </p:nvSpPr>
        <p:spPr>
          <a:xfrm>
            <a:off x="6032293" y="2008908"/>
            <a:ext cx="1231738" cy="1545790"/>
          </a:xfrm>
          <a:prstGeom prst="rect">
            <a:avLst/>
          </a:prstGeom>
          <a:noFill/>
        </p:spPr>
        <p:txBody>
          <a:bodyPr wrap="square" lIns="72000" tIns="72000" rIns="72000" bIns="72000" rtlCol="0">
            <a:spAutoFit/>
          </a:bodyPr>
          <a:lstStyle/>
          <a:p>
            <a:pPr lvl="0"/>
            <a:r>
              <a:rPr lang="en-GB" sz="1300" b="1" i="1" dirty="0">
                <a:solidFill>
                  <a:schemeClr val="accent2">
                    <a:lumMod val="50000"/>
                  </a:schemeClr>
                </a:solidFill>
                <a:effectLst/>
                <a:latin typeface="Avenir Next LT Pro" panose="020B0504020202020204" pitchFamily="34" charset="0"/>
                <a:ea typeface="Times New Roman" panose="02020603050405020304" pitchFamily="18" charset="0"/>
              </a:rPr>
              <a:t>mitigation strategies </a:t>
            </a:r>
            <a:r>
              <a:rPr lang="en-GB" sz="1300" i="1" dirty="0">
                <a:solidFill>
                  <a:schemeClr val="accent2">
                    <a:lumMod val="50000"/>
                  </a:schemeClr>
                </a:solidFill>
                <a:effectLst/>
                <a:latin typeface="Avenir Next LT Pro" panose="020B0504020202020204" pitchFamily="34" charset="0"/>
                <a:ea typeface="Times New Roman" panose="02020603050405020304" pitchFamily="18" charset="0"/>
              </a:rPr>
              <a:t>have been most effective at combatting the virus?</a:t>
            </a:r>
          </a:p>
          <a:p>
            <a:pPr lvl="0"/>
            <a:endParaRPr lang="en-GB" sz="1300" i="1" dirty="0">
              <a:solidFill>
                <a:schemeClr val="accent2">
                  <a:lumMod val="50000"/>
                </a:schemeClr>
              </a:solidFill>
              <a:latin typeface="Avenir Next LT Pro" panose="020B0504020202020204" pitchFamily="34" charset="0"/>
              <a:ea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F28C05-F5E7-4952-9395-875AA6D02E2A}"/>
              </a:ext>
            </a:extLst>
          </p:cNvPr>
          <p:cNvSpPr txBox="1"/>
          <p:nvPr/>
        </p:nvSpPr>
        <p:spPr>
          <a:xfrm>
            <a:off x="464313" y="4246916"/>
            <a:ext cx="1639472" cy="1345735"/>
          </a:xfrm>
          <a:prstGeom prst="rect">
            <a:avLst/>
          </a:prstGeom>
          <a:noFill/>
        </p:spPr>
        <p:txBody>
          <a:bodyPr wrap="square" lIns="72000" tIns="72000" rIns="72000" bIns="72000" rtlCol="0">
            <a:spAutoFit/>
          </a:bodyPr>
          <a:lstStyle/>
          <a:p>
            <a:pPr lvl="0"/>
            <a:r>
              <a:rPr lang="en-GB" sz="1300" b="1" i="1" dirty="0">
                <a:solidFill>
                  <a:schemeClr val="accent2">
                    <a:lumMod val="50000"/>
                  </a:schemeClr>
                </a:solidFill>
                <a:effectLst/>
                <a:latin typeface="Avenir Next LT Pro" panose="020B0504020202020204" pitchFamily="34" charset="0"/>
                <a:ea typeface="Times New Roman" panose="02020603050405020304" pitchFamily="18" charset="0"/>
              </a:rPr>
              <a:t>factors </a:t>
            </a:r>
            <a:r>
              <a:rPr lang="en-GB" sz="1300" i="1" dirty="0">
                <a:solidFill>
                  <a:schemeClr val="accent2">
                    <a:lumMod val="50000"/>
                  </a:schemeClr>
                </a:solidFill>
                <a:effectLst/>
                <a:latin typeface="Avenir Next LT Pro" panose="020B0504020202020204" pitchFamily="34" charset="0"/>
                <a:ea typeface="Times New Roman" panose="02020603050405020304" pitchFamily="18" charset="0"/>
              </a:rPr>
              <a:t>are most important in determining the success of mitigation strategies?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F5F0089-547F-4E16-8380-39B77B9FF840}"/>
              </a:ext>
            </a:extLst>
          </p:cNvPr>
          <p:cNvSpPr txBox="1"/>
          <p:nvPr/>
        </p:nvSpPr>
        <p:spPr>
          <a:xfrm>
            <a:off x="6024233" y="4236113"/>
            <a:ext cx="1394383" cy="1545790"/>
          </a:xfrm>
          <a:prstGeom prst="rect">
            <a:avLst/>
          </a:prstGeom>
          <a:noFill/>
        </p:spPr>
        <p:txBody>
          <a:bodyPr wrap="square" lIns="72000" tIns="72000" rIns="72000" bIns="72000" rtlCol="0">
            <a:spAutoFit/>
          </a:bodyPr>
          <a:lstStyle/>
          <a:p>
            <a:pPr lvl="0"/>
            <a:r>
              <a:rPr lang="en-GB" sz="1300" i="1" dirty="0">
                <a:solidFill>
                  <a:schemeClr val="accent2">
                    <a:lumMod val="50000"/>
                  </a:schemeClr>
                </a:solidFill>
                <a:effectLst/>
                <a:latin typeface="Avenir Next LT Pro" panose="020B0504020202020204" pitchFamily="34" charset="0"/>
                <a:ea typeface="Times New Roman" panose="02020603050405020304" pitchFamily="18" charset="0"/>
              </a:rPr>
              <a:t>does the theorised efficacy of mitigation strategies </a:t>
            </a:r>
            <a:r>
              <a:rPr lang="en-GB" sz="1300" b="1" i="1" dirty="0">
                <a:solidFill>
                  <a:schemeClr val="accent2">
                    <a:lumMod val="50000"/>
                  </a:schemeClr>
                </a:solidFill>
                <a:effectLst/>
                <a:latin typeface="Avenir Next LT Pro" panose="020B0504020202020204" pitchFamily="34" charset="0"/>
                <a:ea typeface="Times New Roman" panose="02020603050405020304" pitchFamily="18" charset="0"/>
              </a:rPr>
              <a:t>vary between countries?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0A69AB-655D-4C08-9ECD-F9C440905CE8}"/>
              </a:ext>
            </a:extLst>
          </p:cNvPr>
          <p:cNvSpPr txBox="1"/>
          <p:nvPr/>
        </p:nvSpPr>
        <p:spPr>
          <a:xfrm>
            <a:off x="407988" y="1590747"/>
            <a:ext cx="1639473" cy="637849"/>
          </a:xfrm>
          <a:prstGeom prst="rect">
            <a:avLst/>
          </a:prstGeom>
          <a:noFill/>
        </p:spPr>
        <p:txBody>
          <a:bodyPr wrap="square" lIns="72000" tIns="72000" rIns="72000" bIns="72000" rtlCol="0">
            <a:spAutoFit/>
          </a:bodyPr>
          <a:lstStyle/>
          <a:p>
            <a:pPr algn="l"/>
            <a:r>
              <a:rPr lang="de-DE" sz="3200" b="1" dirty="0">
                <a:solidFill>
                  <a:schemeClr val="accent2">
                    <a:lumMod val="50000"/>
                  </a:schemeClr>
                </a:solidFill>
                <a:latin typeface="Avenir Next LT Pro" panose="020B0504020202020204" pitchFamily="34" charset="0"/>
              </a:rPr>
              <a:t>WHERE</a:t>
            </a:r>
            <a:endParaRPr lang="en-GB" sz="3200" b="1" dirty="0" err="1">
              <a:solidFill>
                <a:schemeClr val="accent2">
                  <a:lumMod val="50000"/>
                </a:schemeClr>
              </a:solidFill>
              <a:latin typeface="Avenir Next LT Pro" panose="020B05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80121AB-76F1-4441-8718-725FACA3918F}"/>
              </a:ext>
            </a:extLst>
          </p:cNvPr>
          <p:cNvSpPr txBox="1"/>
          <p:nvPr/>
        </p:nvSpPr>
        <p:spPr>
          <a:xfrm>
            <a:off x="5975420" y="1590747"/>
            <a:ext cx="1639473" cy="637849"/>
          </a:xfrm>
          <a:prstGeom prst="rect">
            <a:avLst/>
          </a:prstGeom>
          <a:noFill/>
        </p:spPr>
        <p:txBody>
          <a:bodyPr wrap="square" lIns="72000" tIns="72000" rIns="72000" bIns="72000" rtlCol="0">
            <a:spAutoFit/>
          </a:bodyPr>
          <a:lstStyle/>
          <a:p>
            <a:pPr algn="l"/>
            <a:r>
              <a:rPr lang="de-DE" sz="3200" b="1" dirty="0">
                <a:solidFill>
                  <a:schemeClr val="accent2">
                    <a:lumMod val="50000"/>
                  </a:schemeClr>
                </a:solidFill>
                <a:latin typeface="Avenir Next LT Pro" panose="020B0504020202020204" pitchFamily="34" charset="0"/>
              </a:rPr>
              <a:t>WHAT</a:t>
            </a:r>
            <a:endParaRPr lang="en-GB" sz="3200" b="1" dirty="0" err="1">
              <a:solidFill>
                <a:schemeClr val="accent2">
                  <a:lumMod val="50000"/>
                </a:schemeClr>
              </a:solidFill>
              <a:latin typeface="Avenir Next LT Pro" panose="020B05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BE509EF-4B65-42E0-BAAB-F9FFFF09FBD2}"/>
              </a:ext>
            </a:extLst>
          </p:cNvPr>
          <p:cNvSpPr txBox="1"/>
          <p:nvPr/>
        </p:nvSpPr>
        <p:spPr>
          <a:xfrm>
            <a:off x="464312" y="3828755"/>
            <a:ext cx="1639473" cy="637849"/>
          </a:xfrm>
          <a:prstGeom prst="rect">
            <a:avLst/>
          </a:prstGeom>
          <a:noFill/>
        </p:spPr>
        <p:txBody>
          <a:bodyPr wrap="square" lIns="72000" tIns="72000" rIns="72000" bIns="72000" rtlCol="0">
            <a:spAutoFit/>
          </a:bodyPr>
          <a:lstStyle/>
          <a:p>
            <a:pPr algn="l"/>
            <a:r>
              <a:rPr lang="de-DE" sz="3200" b="1" dirty="0">
                <a:solidFill>
                  <a:schemeClr val="accent2">
                    <a:lumMod val="50000"/>
                  </a:schemeClr>
                </a:solidFill>
                <a:latin typeface="Avenir Next LT Pro" panose="020B0504020202020204" pitchFamily="34" charset="0"/>
              </a:rPr>
              <a:t>WHICH</a:t>
            </a:r>
            <a:endParaRPr lang="en-GB" sz="3200" b="1" dirty="0" err="1">
              <a:solidFill>
                <a:schemeClr val="accent2">
                  <a:lumMod val="50000"/>
                </a:schemeClr>
              </a:solidFill>
              <a:latin typeface="Avenir Next LT Pro" panose="020B05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B56D7D5-4AA0-465D-94FD-626583609584}"/>
              </a:ext>
            </a:extLst>
          </p:cNvPr>
          <p:cNvSpPr txBox="1"/>
          <p:nvPr/>
        </p:nvSpPr>
        <p:spPr>
          <a:xfrm>
            <a:off x="5975420" y="3828755"/>
            <a:ext cx="1639473" cy="637849"/>
          </a:xfrm>
          <a:prstGeom prst="rect">
            <a:avLst/>
          </a:prstGeom>
          <a:noFill/>
        </p:spPr>
        <p:txBody>
          <a:bodyPr wrap="square" lIns="72000" tIns="72000" rIns="72000" bIns="72000" rtlCol="0">
            <a:spAutoFit/>
          </a:bodyPr>
          <a:lstStyle/>
          <a:p>
            <a:pPr algn="l"/>
            <a:r>
              <a:rPr lang="de-DE" sz="3200" b="1" dirty="0">
                <a:solidFill>
                  <a:schemeClr val="accent2">
                    <a:lumMod val="50000"/>
                  </a:schemeClr>
                </a:solidFill>
                <a:latin typeface="Avenir Next LT Pro" panose="020B0504020202020204" pitchFamily="34" charset="0"/>
              </a:rPr>
              <a:t>HOW</a:t>
            </a:r>
            <a:endParaRPr lang="en-GB" sz="3200" b="1" dirty="0" err="1">
              <a:solidFill>
                <a:schemeClr val="accent2">
                  <a:lumMod val="50000"/>
                </a:schemeClr>
              </a:solidFill>
              <a:latin typeface="Avenir Next LT Pro" panose="020B0504020202020204" pitchFamily="34" charset="0"/>
            </a:endParaRPr>
          </a:p>
        </p:txBody>
      </p:sp>
      <p:pic>
        <p:nvPicPr>
          <p:cNvPr id="21" name="Picture 12" descr="Red with a white cross that extends to the edges of the flag; the vertical part of the cross is shifted to the hoist side">
            <a:extLst>
              <a:ext uri="{FF2B5EF4-FFF2-40B4-BE49-F238E27FC236}">
                <a16:creationId xmlns:a16="http://schemas.microsoft.com/office/drawing/2014/main" id="{10E8AE6D-D519-46C9-8821-E8CBF85ED1B7}"/>
              </a:ext>
            </a:extLst>
          </p:cNvPr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2483" y="2212866"/>
            <a:ext cx="947378" cy="615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4586EE9-A80E-460F-8621-BB3DC88973F0}"/>
              </a:ext>
            </a:extLst>
          </p:cNvPr>
          <p:cNvSpPr/>
          <p:nvPr/>
        </p:nvSpPr>
        <p:spPr>
          <a:xfrm>
            <a:off x="0" y="5968054"/>
            <a:ext cx="1219200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r>
              <a:rPr lang="de-DE" sz="1200" b="1" dirty="0" err="1">
                <a:solidFill>
                  <a:schemeClr val="tx1"/>
                </a:solidFill>
                <a:latin typeface="Avenir Next LT Pro" panose="020B0504020202020204" pitchFamily="34" charset="0"/>
              </a:rPr>
              <a:t>Reflections</a:t>
            </a:r>
            <a:r>
              <a:rPr lang="de-DE" sz="1200" b="1" dirty="0">
                <a:solidFill>
                  <a:schemeClr val="tx1"/>
                </a:solidFill>
                <a:latin typeface="Avenir Next LT Pro" panose="020B0504020202020204" pitchFamily="34" charset="0"/>
              </a:rPr>
              <a:t> </a:t>
            </a:r>
            <a:r>
              <a:rPr lang="de-DE" sz="1200" dirty="0">
                <a:solidFill>
                  <a:schemeClr val="tx1"/>
                </a:solidFill>
                <a:latin typeface="Avenir Next LT Pro" panose="020B0504020202020204" pitchFamily="34" charset="0"/>
              </a:rPr>
              <a:t>I</a:t>
            </a:r>
            <a:r>
              <a:rPr lang="de-DE" sz="1200" b="1" dirty="0">
                <a:solidFill>
                  <a:schemeClr val="tx1"/>
                </a:solidFill>
                <a:latin typeface="Avenir Next LT Pro" panose="020B0504020202020204" pitchFamily="34" charset="0"/>
              </a:rPr>
              <a:t> Bias due </a:t>
            </a:r>
            <a:r>
              <a:rPr lang="de-DE" sz="1200" b="1" dirty="0" err="1">
                <a:solidFill>
                  <a:schemeClr val="tx1"/>
                </a:solidFill>
                <a:latin typeface="Avenir Next LT Pro" panose="020B0504020202020204" pitchFamily="34" charset="0"/>
              </a:rPr>
              <a:t>to</a:t>
            </a:r>
            <a:r>
              <a:rPr lang="de-DE" sz="1200" b="1" dirty="0">
                <a:solidFill>
                  <a:schemeClr val="tx1"/>
                </a:solidFill>
                <a:latin typeface="Avenir Next LT Pro" panose="020B0504020202020204" pitchFamily="34" charset="0"/>
              </a:rPr>
              <a:t> </a:t>
            </a:r>
            <a:r>
              <a:rPr lang="de-DE" sz="1200" dirty="0" err="1">
                <a:solidFill>
                  <a:schemeClr val="tx1"/>
                </a:solidFill>
                <a:latin typeface="Avenir Next LT Pro" panose="020B0504020202020204" pitchFamily="34" charset="0"/>
              </a:rPr>
              <a:t>differences</a:t>
            </a:r>
            <a:r>
              <a:rPr lang="de-DE" sz="1200" dirty="0">
                <a:solidFill>
                  <a:schemeClr val="tx1"/>
                </a:solidFill>
                <a:latin typeface="Avenir Next LT Pro" panose="020B0504020202020204" pitchFamily="34" charset="0"/>
              </a:rPr>
              <a:t> in </a:t>
            </a:r>
            <a:r>
              <a:rPr lang="de-DE" sz="1200" dirty="0" err="1">
                <a:solidFill>
                  <a:schemeClr val="tx1"/>
                </a:solidFill>
                <a:latin typeface="Avenir Next LT Pro" panose="020B0504020202020204" pitchFamily="34" charset="0"/>
              </a:rPr>
              <a:t>testing</a:t>
            </a:r>
            <a:r>
              <a:rPr lang="de-DE" sz="1200" dirty="0">
                <a:solidFill>
                  <a:schemeClr val="tx1"/>
                </a:solidFill>
                <a:latin typeface="Avenir Next LT Pro" panose="020B0504020202020204" pitchFamily="34" charset="0"/>
              </a:rPr>
              <a:t> </a:t>
            </a:r>
            <a:r>
              <a:rPr lang="de-DE" sz="1200" dirty="0" err="1">
                <a:solidFill>
                  <a:schemeClr val="tx1"/>
                </a:solidFill>
                <a:latin typeface="Avenir Next LT Pro" panose="020B0504020202020204" pitchFamily="34" charset="0"/>
              </a:rPr>
              <a:t>over</a:t>
            </a:r>
            <a:r>
              <a:rPr lang="de-DE" sz="1200" dirty="0">
                <a:solidFill>
                  <a:schemeClr val="tx1"/>
                </a:solidFill>
                <a:latin typeface="Avenir Next LT Pro" panose="020B0504020202020204" pitchFamily="34" charset="0"/>
              </a:rPr>
              <a:t> time and </a:t>
            </a:r>
            <a:r>
              <a:rPr lang="de-DE" sz="1200" dirty="0" err="1">
                <a:solidFill>
                  <a:schemeClr val="tx1"/>
                </a:solidFill>
                <a:latin typeface="Avenir Next LT Pro" panose="020B0504020202020204" pitchFamily="34" charset="0"/>
              </a:rPr>
              <a:t>between</a:t>
            </a:r>
            <a:r>
              <a:rPr lang="de-DE" sz="1200" dirty="0">
                <a:solidFill>
                  <a:schemeClr val="tx1"/>
                </a:solidFill>
                <a:latin typeface="Avenir Next LT Pro" panose="020B0504020202020204" pitchFamily="34" charset="0"/>
              </a:rPr>
              <a:t> countries I </a:t>
            </a:r>
            <a:r>
              <a:rPr lang="de-DE" sz="1200" b="1" dirty="0" err="1">
                <a:solidFill>
                  <a:schemeClr val="tx1"/>
                </a:solidFill>
                <a:latin typeface="Avenir Next LT Pro" panose="020B0504020202020204" pitchFamily="34" charset="0"/>
              </a:rPr>
              <a:t>Reliance</a:t>
            </a:r>
            <a:r>
              <a:rPr lang="de-DE" sz="1200" dirty="0">
                <a:solidFill>
                  <a:schemeClr val="tx1"/>
                </a:solidFill>
                <a:latin typeface="Avenir Next LT Pro" panose="020B0504020202020204" pitchFamily="34" charset="0"/>
              </a:rPr>
              <a:t> </a:t>
            </a:r>
            <a:r>
              <a:rPr lang="de-DE" sz="1200" b="1" dirty="0">
                <a:solidFill>
                  <a:schemeClr val="tx1"/>
                </a:solidFill>
                <a:latin typeface="Avenir Next LT Pro" panose="020B0504020202020204" pitchFamily="34" charset="0"/>
              </a:rPr>
              <a:t>on </a:t>
            </a:r>
            <a:r>
              <a:rPr lang="de-DE" sz="1200" dirty="0" err="1">
                <a:solidFill>
                  <a:schemeClr val="tx1"/>
                </a:solidFill>
                <a:latin typeface="Avenir Next LT Pro" panose="020B0504020202020204" pitchFamily="34" charset="0"/>
              </a:rPr>
              <a:t>the</a:t>
            </a:r>
            <a:r>
              <a:rPr lang="de-DE" sz="1200" dirty="0">
                <a:solidFill>
                  <a:schemeClr val="tx1"/>
                </a:solidFill>
                <a:latin typeface="Avenir Next LT Pro" panose="020B0504020202020204" pitchFamily="34" charset="0"/>
              </a:rPr>
              <a:t> </a:t>
            </a:r>
            <a:r>
              <a:rPr lang="de-DE" sz="1200" dirty="0" err="1">
                <a:solidFill>
                  <a:schemeClr val="tx1"/>
                </a:solidFill>
                <a:latin typeface="Avenir Next LT Pro" panose="020B0504020202020204" pitchFamily="34" charset="0"/>
              </a:rPr>
              <a:t>Stringency</a:t>
            </a:r>
            <a:r>
              <a:rPr lang="de-DE" sz="1200" dirty="0">
                <a:solidFill>
                  <a:schemeClr val="tx1"/>
                </a:solidFill>
                <a:latin typeface="Avenir Next LT Pro" panose="020B0504020202020204" pitchFamily="34" charset="0"/>
              </a:rPr>
              <a:t> </a:t>
            </a:r>
            <a:r>
              <a:rPr lang="de-DE" sz="1200" dirty="0" err="1">
                <a:solidFill>
                  <a:schemeClr val="tx1"/>
                </a:solidFill>
                <a:latin typeface="Avenir Next LT Pro" panose="020B0504020202020204" pitchFamily="34" charset="0"/>
              </a:rPr>
              <a:t>index</a:t>
            </a:r>
            <a:r>
              <a:rPr lang="de-DE" sz="1200" dirty="0">
                <a:solidFill>
                  <a:schemeClr val="tx1"/>
                </a:solidFill>
                <a:latin typeface="Avenir Next LT Pro" panose="020B0504020202020204" pitchFamily="34" charset="0"/>
              </a:rPr>
              <a:t> | </a:t>
            </a:r>
            <a:r>
              <a:rPr lang="de-DE" sz="1200" b="1" dirty="0" err="1">
                <a:solidFill>
                  <a:schemeClr val="tx1"/>
                </a:solidFill>
                <a:latin typeface="Avenir Next LT Pro" panose="020B0504020202020204" pitchFamily="34" charset="0"/>
              </a:rPr>
              <a:t>Improvement</a:t>
            </a:r>
            <a:r>
              <a:rPr lang="de-DE" sz="1200" b="1" dirty="0">
                <a:solidFill>
                  <a:schemeClr val="tx1"/>
                </a:solidFill>
                <a:latin typeface="Avenir Next LT Pro" panose="020B0504020202020204" pitchFamily="34" charset="0"/>
              </a:rPr>
              <a:t> </a:t>
            </a:r>
            <a:r>
              <a:rPr lang="de-DE" sz="1200" dirty="0">
                <a:solidFill>
                  <a:schemeClr val="tx1"/>
                </a:solidFill>
                <a:latin typeface="Avenir Next LT Pro" panose="020B0504020202020204" pitchFamily="34" charset="0"/>
              </a:rPr>
              <a:t>via test-</a:t>
            </a:r>
            <a:r>
              <a:rPr lang="de-DE" sz="1200" dirty="0" err="1">
                <a:solidFill>
                  <a:schemeClr val="tx1"/>
                </a:solidFill>
                <a:latin typeface="Avenir Next LT Pro" panose="020B0504020202020204" pitchFamily="34" charset="0"/>
              </a:rPr>
              <a:t>adjusted</a:t>
            </a:r>
            <a:r>
              <a:rPr lang="de-DE" sz="1200" dirty="0">
                <a:solidFill>
                  <a:schemeClr val="tx1"/>
                </a:solidFill>
                <a:latin typeface="Avenir Next LT Pro" panose="020B0504020202020204" pitchFamily="34" charset="0"/>
              </a:rPr>
              <a:t> </a:t>
            </a:r>
            <a:r>
              <a:rPr lang="de-DE" sz="1200" dirty="0" err="1">
                <a:solidFill>
                  <a:schemeClr val="tx1"/>
                </a:solidFill>
                <a:latin typeface="Avenir Next LT Pro" panose="020B0504020202020204" pitchFamily="34" charset="0"/>
              </a:rPr>
              <a:t>cases</a:t>
            </a:r>
            <a:r>
              <a:rPr lang="de-DE" sz="1200" dirty="0">
                <a:solidFill>
                  <a:schemeClr val="tx1"/>
                </a:solidFill>
                <a:latin typeface="Avenir Next LT Pro" panose="020B0504020202020204" pitchFamily="34" charset="0"/>
              </a:rPr>
              <a:t>  </a:t>
            </a:r>
            <a:endParaRPr lang="en-GB" sz="1200" dirty="0">
              <a:solidFill>
                <a:schemeClr val="tx1"/>
              </a:solidFill>
              <a:latin typeface="Avenir Next LT Pro" panose="020B0504020202020204" pitchFamily="34" charset="0"/>
            </a:endParaRPr>
          </a:p>
        </p:txBody>
      </p:sp>
      <p:pic>
        <p:nvPicPr>
          <p:cNvPr id="28" name="Picture 6" descr="Flag of France">
            <a:extLst>
              <a:ext uri="{FF2B5EF4-FFF2-40B4-BE49-F238E27FC236}">
                <a16:creationId xmlns:a16="http://schemas.microsoft.com/office/drawing/2014/main" id="{91237055-5FC3-594B-899A-33961ACF949A}"/>
              </a:ext>
            </a:extLst>
          </p:cNvPr>
          <p:cNvPicPr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7148" y="2212865"/>
            <a:ext cx="947378" cy="615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1D48A94-1A7F-DF45-ACA5-5FDCD8E7A54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4934" b="5398"/>
          <a:stretch/>
        </p:blipFill>
        <p:spPr>
          <a:xfrm>
            <a:off x="7910425" y="2513863"/>
            <a:ext cx="1516887" cy="537118"/>
          </a:xfrm>
          <a:prstGeom prst="rect">
            <a:avLst/>
          </a:prstGeom>
        </p:spPr>
      </p:pic>
      <p:pic>
        <p:nvPicPr>
          <p:cNvPr id="22" name="Picture 21" descr="Chart, line chart&#10;&#10;Description automatically generated">
            <a:extLst>
              <a:ext uri="{FF2B5EF4-FFF2-40B4-BE49-F238E27FC236}">
                <a16:creationId xmlns:a16="http://schemas.microsoft.com/office/drawing/2014/main" id="{01E0D4F7-D7A5-9F44-8A7C-6644A602300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-1" b="-2550"/>
          <a:stretch/>
        </p:blipFill>
        <p:spPr>
          <a:xfrm>
            <a:off x="10117325" y="2513863"/>
            <a:ext cx="1479577" cy="567767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E2236E04-F7D6-9743-805D-A4E6971F984E}"/>
              </a:ext>
            </a:extLst>
          </p:cNvPr>
          <p:cNvSpPr/>
          <p:nvPr/>
        </p:nvSpPr>
        <p:spPr>
          <a:xfrm>
            <a:off x="7803669" y="2152230"/>
            <a:ext cx="8950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>
                <a:latin typeface="Avenir Next LT Pro" panose="020B0504020202020204" pitchFamily="34" charset="0"/>
              </a:rPr>
              <a:t>Stable</a:t>
            </a:r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24153AA-AB04-4141-8BE5-1669035D5BCE}"/>
              </a:ext>
            </a:extLst>
          </p:cNvPr>
          <p:cNvSpPr/>
          <p:nvPr/>
        </p:nvSpPr>
        <p:spPr>
          <a:xfrm>
            <a:off x="10027184" y="2148383"/>
            <a:ext cx="13227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>
                <a:latin typeface="Avenir Next LT Pro" panose="020B0504020202020204" pitchFamily="34" charset="0"/>
              </a:rPr>
              <a:t>Indecisive</a:t>
            </a: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7724EBA-1372-724C-B85F-751C632899B1}"/>
              </a:ext>
            </a:extLst>
          </p:cNvPr>
          <p:cNvSpPr/>
          <p:nvPr/>
        </p:nvSpPr>
        <p:spPr>
          <a:xfrm>
            <a:off x="7819511" y="3039721"/>
            <a:ext cx="11620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>
                <a:latin typeface="Avenir Next LT Pro" panose="020B0504020202020204" pitchFamily="34" charset="0"/>
              </a:rPr>
              <a:t>Effective</a:t>
            </a:r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D8D97F4-C54C-9345-BEDB-789A929C6A7E}"/>
              </a:ext>
            </a:extLst>
          </p:cNvPr>
          <p:cNvSpPr/>
          <p:nvPr/>
        </p:nvSpPr>
        <p:spPr>
          <a:xfrm>
            <a:off x="10117325" y="3039723"/>
            <a:ext cx="13768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>
                <a:latin typeface="Avenir Next LT Pro" panose="020B0504020202020204" pitchFamily="34" charset="0"/>
              </a:rPr>
              <a:t>Ineffective</a:t>
            </a:r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B8F0882-6652-8446-AC80-91AAF8E492A0}"/>
              </a:ext>
            </a:extLst>
          </p:cNvPr>
          <p:cNvSpPr/>
          <p:nvPr/>
        </p:nvSpPr>
        <p:spPr>
          <a:xfrm>
            <a:off x="2335782" y="4445542"/>
            <a:ext cx="6320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>
                <a:latin typeface="Avenir Next LT Pro" panose="020B0504020202020204" pitchFamily="34" charset="0"/>
              </a:rPr>
              <a:t>Fast</a:t>
            </a:r>
            <a:endParaRPr lang="en-US" dirty="0"/>
          </a:p>
        </p:txBody>
      </p:sp>
      <p:pic>
        <p:nvPicPr>
          <p:cNvPr id="39" name="Picture 38" descr="Chart, line chart&#10;&#10;Description automatically generated">
            <a:extLst>
              <a:ext uri="{FF2B5EF4-FFF2-40B4-BE49-F238E27FC236}">
                <a16:creationId xmlns:a16="http://schemas.microsoft.com/office/drawing/2014/main" id="{A2217B5C-48D2-E44C-81ED-0EEFCAC9914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039491" y="4816859"/>
            <a:ext cx="1339777" cy="513291"/>
          </a:xfrm>
          <a:prstGeom prst="rect">
            <a:avLst/>
          </a:prstGeom>
        </p:spPr>
      </p:pic>
      <p:pic>
        <p:nvPicPr>
          <p:cNvPr id="41" name="Picture 40" descr="Chart, line chart&#10;&#10;Description automatically generated">
            <a:extLst>
              <a:ext uri="{FF2B5EF4-FFF2-40B4-BE49-F238E27FC236}">
                <a16:creationId xmlns:a16="http://schemas.microsoft.com/office/drawing/2014/main" id="{7453CD71-3DBF-F049-8F2B-0BB1FDFF6CC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418361" y="4827543"/>
            <a:ext cx="1339778" cy="504592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EC3B285C-68F3-6942-BA50-D2BB875877C0}"/>
              </a:ext>
            </a:extLst>
          </p:cNvPr>
          <p:cNvSpPr/>
          <p:nvPr/>
        </p:nvSpPr>
        <p:spPr>
          <a:xfrm>
            <a:off x="3967958" y="4445542"/>
            <a:ext cx="7360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>
                <a:latin typeface="Avenir Next LT Pro" panose="020B0504020202020204" pitchFamily="34" charset="0"/>
              </a:rPr>
              <a:t>Slow</a:t>
            </a:r>
            <a:endParaRPr lang="en-US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EA216DF-9FB7-E04E-8AD5-90BD26E348A5}"/>
              </a:ext>
            </a:extLst>
          </p:cNvPr>
          <p:cNvSpPr/>
          <p:nvPr/>
        </p:nvSpPr>
        <p:spPr>
          <a:xfrm>
            <a:off x="2398535" y="5341559"/>
            <a:ext cx="1048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>
                <a:latin typeface="Avenir Next LT Pro" panose="020B0504020202020204" pitchFamily="34" charset="0"/>
              </a:rPr>
              <a:t>Success</a:t>
            </a:r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C48273A-7209-B049-9FAA-E8116634EA13}"/>
              </a:ext>
            </a:extLst>
          </p:cNvPr>
          <p:cNvSpPr/>
          <p:nvPr/>
        </p:nvSpPr>
        <p:spPr>
          <a:xfrm>
            <a:off x="4033522" y="5341559"/>
            <a:ext cx="9405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>
                <a:latin typeface="Avenir Next LT Pro" panose="020B0504020202020204" pitchFamily="34" charset="0"/>
              </a:rPr>
              <a:t>Failure</a:t>
            </a:r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755263A-B31C-A94F-84BE-79B2309CED27}"/>
              </a:ext>
            </a:extLst>
          </p:cNvPr>
          <p:cNvSpPr/>
          <p:nvPr/>
        </p:nvSpPr>
        <p:spPr>
          <a:xfrm>
            <a:off x="7682434" y="4356196"/>
            <a:ext cx="192206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>
                <a:latin typeface="Avenir Next LT Pro" panose="020B0504020202020204" pitchFamily="34" charset="0"/>
              </a:rPr>
              <a:t>Most Important</a:t>
            </a:r>
          </a:p>
          <a:p>
            <a:endParaRPr lang="en-US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A9A7B8C7-AFA8-0943-A507-65041A6A19FD}"/>
              </a:ext>
            </a:extLst>
          </p:cNvPr>
          <p:cNvSpPr/>
          <p:nvPr/>
        </p:nvSpPr>
        <p:spPr>
          <a:xfrm>
            <a:off x="9911628" y="4356196"/>
            <a:ext cx="18329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>
                <a:latin typeface="Avenir Next LT Pro" panose="020B0504020202020204" pitchFamily="34" charset="0"/>
              </a:rPr>
              <a:t>Less Important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242D0756-D387-394D-ACE6-31D1137ED92F}"/>
              </a:ext>
            </a:extLst>
          </p:cNvPr>
          <p:cNvSpPr/>
          <p:nvPr/>
        </p:nvSpPr>
        <p:spPr>
          <a:xfrm>
            <a:off x="8889094" y="3912549"/>
            <a:ext cx="16728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>
                <a:latin typeface="Avenir Next LT Pro" panose="020B0504020202020204" pitchFamily="34" charset="0"/>
              </a:rPr>
              <a:t>STRINGENCY</a:t>
            </a:r>
            <a:endParaRPr lang="en-US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4980031B-8261-AE45-B68C-13091080DE80}"/>
              </a:ext>
            </a:extLst>
          </p:cNvPr>
          <p:cNvSpPr/>
          <p:nvPr/>
        </p:nvSpPr>
        <p:spPr>
          <a:xfrm>
            <a:off x="2612686" y="1686180"/>
            <a:ext cx="24429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>
                <a:latin typeface="Avenir Next LT Pro" panose="020B0504020202020204" pitchFamily="34" charset="0"/>
              </a:rPr>
              <a:t>EARLY STRINGENCY</a:t>
            </a:r>
            <a:endParaRPr lang="en-US" dirty="0"/>
          </a:p>
        </p:txBody>
      </p:sp>
      <p:pic>
        <p:nvPicPr>
          <p:cNvPr id="35" name="Picture 8" descr="Flag of Poland">
            <a:extLst>
              <a:ext uri="{FF2B5EF4-FFF2-40B4-BE49-F238E27FC236}">
                <a16:creationId xmlns:a16="http://schemas.microsoft.com/office/drawing/2014/main" id="{FAB510F9-B703-4566-816C-9FBF409ACF40}"/>
              </a:ext>
            </a:extLst>
          </p:cNvPr>
          <p:cNvPicPr>
            <a:picLocks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7232" y="4835914"/>
            <a:ext cx="576000" cy="360000"/>
          </a:xfrm>
          <a:prstGeom prst="rect">
            <a:avLst/>
          </a:prstGeom>
          <a:noFill/>
          <a:ln w="3175">
            <a:solidFill>
              <a:schemeClr val="accent6">
                <a:lumMod val="1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992" name="Picture 104">
            <a:extLst>
              <a:ext uri="{FF2B5EF4-FFF2-40B4-BE49-F238E27FC236}">
                <a16:creationId xmlns:a16="http://schemas.microsoft.com/office/drawing/2014/main" id="{9B31B80E-1F91-4205-8619-1F0D0D7351D6}"/>
              </a:ext>
            </a:extLst>
          </p:cNvPr>
          <p:cNvPicPr>
            <a:picLocks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9624" y="4835914"/>
            <a:ext cx="576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994" name="Picture 106" descr="Belgium Flag Images, Stock Photos &amp; Vectors | Shutterstock">
            <a:extLst>
              <a:ext uri="{FF2B5EF4-FFF2-40B4-BE49-F238E27FC236}">
                <a16:creationId xmlns:a16="http://schemas.microsoft.com/office/drawing/2014/main" id="{BA00CB03-D5A5-4E5B-A145-9AC01597BEAE}"/>
              </a:ext>
            </a:extLst>
          </p:cNvPr>
          <p:cNvPicPr>
            <a:picLocks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9624" y="5291984"/>
            <a:ext cx="576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996" name="Picture 108" descr="Flag of Spain - Wikipedia">
            <a:extLst>
              <a:ext uri="{FF2B5EF4-FFF2-40B4-BE49-F238E27FC236}">
                <a16:creationId xmlns:a16="http://schemas.microsoft.com/office/drawing/2014/main" id="{16E9AE72-F95C-44FB-867B-0F89B924A061}"/>
              </a:ext>
            </a:extLst>
          </p:cNvPr>
          <p:cNvPicPr>
            <a:picLocks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5414" y="4835914"/>
            <a:ext cx="576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998" name="Picture 110" descr="Flag of the Czech Republic - Wikipedia">
            <a:extLst>
              <a:ext uri="{FF2B5EF4-FFF2-40B4-BE49-F238E27FC236}">
                <a16:creationId xmlns:a16="http://schemas.microsoft.com/office/drawing/2014/main" id="{79ED7F08-BDCF-4E6E-AF58-0045B23F77FE}"/>
              </a:ext>
            </a:extLst>
          </p:cNvPr>
          <p:cNvPicPr>
            <a:picLocks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5414" y="5291984"/>
            <a:ext cx="576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000" name="Picture 112" descr="Flag of Greece | Britannica">
            <a:extLst>
              <a:ext uri="{FF2B5EF4-FFF2-40B4-BE49-F238E27FC236}">
                <a16:creationId xmlns:a16="http://schemas.microsoft.com/office/drawing/2014/main" id="{EC831E7A-A891-4A59-ACE9-262B602277AD}"/>
              </a:ext>
            </a:extLst>
          </p:cNvPr>
          <p:cNvPicPr>
            <a:picLocks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7232" y="5291984"/>
            <a:ext cx="576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002" name="Picture 114">
            <a:extLst>
              <a:ext uri="{FF2B5EF4-FFF2-40B4-BE49-F238E27FC236}">
                <a16:creationId xmlns:a16="http://schemas.microsoft.com/office/drawing/2014/main" id="{8041675E-7AFA-41B7-961D-B9E946949BC7}"/>
              </a:ext>
            </a:extLst>
          </p:cNvPr>
          <p:cNvPicPr>
            <a:picLocks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6674" y="4835914"/>
            <a:ext cx="576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004" name="Picture 116" descr="Flag of Iceland - Wikipedia">
            <a:extLst>
              <a:ext uri="{FF2B5EF4-FFF2-40B4-BE49-F238E27FC236}">
                <a16:creationId xmlns:a16="http://schemas.microsoft.com/office/drawing/2014/main" id="{11ED7C22-18DA-4E72-A086-52612DEBAB7C}"/>
              </a:ext>
            </a:extLst>
          </p:cNvPr>
          <p:cNvPicPr>
            <a:picLocks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6674" y="5291984"/>
            <a:ext cx="576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B2162836-A3E6-411E-93D1-845137C468F3}"/>
              </a:ext>
            </a:extLst>
          </p:cNvPr>
          <p:cNvSpPr/>
          <p:nvPr/>
        </p:nvSpPr>
        <p:spPr>
          <a:xfrm>
            <a:off x="3060719" y="3912549"/>
            <a:ext cx="9252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>
                <a:latin typeface="Avenir Next LT Pro" panose="020B0504020202020204" pitchFamily="34" charset="0"/>
              </a:rPr>
              <a:t>SPEED</a:t>
            </a:r>
            <a:endParaRPr lang="en-US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85D2D766-0E17-43E5-AD40-025F973E556A}"/>
              </a:ext>
            </a:extLst>
          </p:cNvPr>
          <p:cNvSpPr/>
          <p:nvPr/>
        </p:nvSpPr>
        <p:spPr>
          <a:xfrm>
            <a:off x="8739027" y="1686180"/>
            <a:ext cx="13800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>
                <a:latin typeface="Avenir Next LT Pro" panose="020B0504020202020204" pitchFamily="34" charset="0"/>
              </a:rPr>
              <a:t>VARIANCE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38402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0C73450-DC31-469D-936B-2A1B84D769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464"/>
          <a:stretch/>
        </p:blipFill>
        <p:spPr>
          <a:xfrm>
            <a:off x="619450" y="1250146"/>
            <a:ext cx="3462510" cy="2266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3DEFE33-7C38-6946-83C4-3CC1F8E754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6295" y="1742905"/>
            <a:ext cx="4421742" cy="21877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F9CC6D4-53CA-480A-9C4B-76B74C2E4EB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045" r="6837"/>
          <a:stretch/>
        </p:blipFill>
        <p:spPr>
          <a:xfrm>
            <a:off x="8496849" y="3552350"/>
            <a:ext cx="3462510" cy="283585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F2202A9F-F358-4973-8BF7-CF490D2579DE}"/>
              </a:ext>
            </a:extLst>
          </p:cNvPr>
          <p:cNvSpPr txBox="1">
            <a:spLocks/>
          </p:cNvSpPr>
          <p:nvPr/>
        </p:nvSpPr>
        <p:spPr>
          <a:xfrm>
            <a:off x="358089" y="365126"/>
            <a:ext cx="11513849" cy="470616"/>
          </a:xfrm>
          <a:prstGeom prst="rect">
            <a:avLst/>
          </a:prstGeom>
        </p:spPr>
        <p:txBody>
          <a:bodyPr/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GB" dirty="0"/>
              <a:t>Did you say Lockdown?</a:t>
            </a:r>
            <a:br>
              <a:rPr lang="en-GB" sz="2400" dirty="0"/>
            </a:br>
            <a:r>
              <a:rPr lang="en-GB" sz="2400" b="0" dirty="0"/>
              <a:t>European governments are taking different measures to fight COVID-19 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2584" y="1306228"/>
            <a:ext cx="3739966" cy="27153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697" y="3267086"/>
            <a:ext cx="4174167" cy="31397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0111" y="3817089"/>
            <a:ext cx="3061988" cy="26757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042063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1BC67DB9-582B-48E5-8705-C528C9922BDA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983" name="think-cell Slide" r:id="rId4" imgW="359" imgH="355" progId="TCLayout.ActiveDocument.1">
                  <p:embed/>
                </p:oleObj>
              </mc:Choice>
              <mc:Fallback>
                <p:oleObj name="think-cell Slide" r:id="rId4" imgW="359" imgH="355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1BC67DB9-582B-48E5-8705-C528C9922BD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84F212C0-5D6D-48FB-9CF5-E05763528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164" y="365126"/>
            <a:ext cx="11513849" cy="471488"/>
          </a:xfrm>
        </p:spPr>
        <p:txBody>
          <a:bodyPr/>
          <a:lstStyle/>
          <a:p>
            <a:r>
              <a:rPr lang="en-GB" dirty="0"/>
              <a:t>Do they Really have Everything under Control? </a:t>
            </a:r>
            <a:br>
              <a:rPr lang="en-GB" sz="2400" dirty="0"/>
            </a:br>
            <a:r>
              <a:rPr lang="en-GB" sz="2400" b="0" dirty="0"/>
              <a:t>We want to understand the differences between COVID - 19 responses amongst European governments and their level of effectiveness 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86F95C-D186-434A-BF6D-2CC305CF386B}"/>
              </a:ext>
            </a:extLst>
          </p:cNvPr>
          <p:cNvSpPr txBox="1"/>
          <p:nvPr/>
        </p:nvSpPr>
        <p:spPr>
          <a:xfrm>
            <a:off x="2441162" y="2299877"/>
            <a:ext cx="3661465" cy="699404"/>
          </a:xfrm>
          <a:prstGeom prst="rect">
            <a:avLst/>
          </a:prstGeom>
          <a:noFill/>
        </p:spPr>
        <p:txBody>
          <a:bodyPr wrap="square" lIns="72000" tIns="72000" rIns="72000" bIns="72000" rtlCol="0">
            <a:spAutoFit/>
          </a:bodyPr>
          <a:lstStyle/>
          <a:p>
            <a:r>
              <a:rPr lang="en-GB" dirty="0">
                <a:effectLst/>
                <a:latin typeface="Avenir Next LT Pro" panose="020B0504020202020204" pitchFamily="34" charset="0"/>
                <a:ea typeface="Times New Roman" panose="02020603050405020304" pitchFamily="18" charset="0"/>
              </a:rPr>
              <a:t>have COVID-19 response strategies </a:t>
            </a:r>
            <a:r>
              <a:rPr lang="en-GB" dirty="0">
                <a:latin typeface="Avenir Next LT Pro" panose="020B0504020202020204" pitchFamily="34" charset="0"/>
                <a:ea typeface="Times New Roman" panose="02020603050405020304" pitchFamily="18" charset="0"/>
              </a:rPr>
              <a:t>been</a:t>
            </a:r>
            <a:r>
              <a:rPr lang="en-GB" b="1" dirty="0">
                <a:latin typeface="Avenir Next LT Pro" panose="020B0504020202020204" pitchFamily="34" charset="0"/>
                <a:ea typeface="Times New Roman" panose="02020603050405020304" pitchFamily="18" charset="0"/>
              </a:rPr>
              <a:t> successful</a:t>
            </a:r>
            <a:r>
              <a:rPr lang="en-GB" dirty="0">
                <a:effectLst/>
                <a:latin typeface="Avenir Next LT Pro" panose="020B0504020202020204" pitchFamily="34" charset="0"/>
                <a:ea typeface="Times New Roman" panose="02020603050405020304" pitchFamily="18" charset="0"/>
              </a:rPr>
              <a:t>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31445BF-DC9D-44C6-B8E9-88ABEFAA76D9}"/>
              </a:ext>
            </a:extLst>
          </p:cNvPr>
          <p:cNvSpPr txBox="1"/>
          <p:nvPr/>
        </p:nvSpPr>
        <p:spPr>
          <a:xfrm>
            <a:off x="7819958" y="2299877"/>
            <a:ext cx="3747052" cy="976403"/>
          </a:xfrm>
          <a:prstGeom prst="rect">
            <a:avLst/>
          </a:prstGeom>
          <a:noFill/>
        </p:spPr>
        <p:txBody>
          <a:bodyPr wrap="square" lIns="72000" tIns="72000" rIns="72000" bIns="72000" rtlCol="0">
            <a:spAutoFit/>
          </a:bodyPr>
          <a:lstStyle/>
          <a:p>
            <a:pPr lvl="0"/>
            <a:r>
              <a:rPr lang="en-GB" sz="1800" b="1" dirty="0">
                <a:effectLst/>
                <a:latin typeface="Avenir Next LT Pro" panose="020B0504020202020204" pitchFamily="34" charset="0"/>
                <a:ea typeface="Times New Roman" panose="02020603050405020304" pitchFamily="18" charset="0"/>
              </a:rPr>
              <a:t>mitigation strategies </a:t>
            </a:r>
            <a:r>
              <a:rPr lang="en-GB" sz="1800" dirty="0">
                <a:effectLst/>
                <a:latin typeface="Avenir Next LT Pro" panose="020B0504020202020204" pitchFamily="34" charset="0"/>
                <a:ea typeface="Times New Roman" panose="02020603050405020304" pitchFamily="18" charset="0"/>
              </a:rPr>
              <a:t>have been most effective at combatting the virus?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F28C05-F5E7-4952-9395-875AA6D02E2A}"/>
              </a:ext>
            </a:extLst>
          </p:cNvPr>
          <p:cNvSpPr txBox="1"/>
          <p:nvPr/>
        </p:nvSpPr>
        <p:spPr>
          <a:xfrm>
            <a:off x="2441163" y="4220640"/>
            <a:ext cx="3661465" cy="976403"/>
          </a:xfrm>
          <a:prstGeom prst="rect">
            <a:avLst/>
          </a:prstGeom>
          <a:noFill/>
        </p:spPr>
        <p:txBody>
          <a:bodyPr wrap="square" lIns="72000" tIns="72000" rIns="72000" bIns="72000" rtlCol="0">
            <a:spAutoFit/>
          </a:bodyPr>
          <a:lstStyle/>
          <a:p>
            <a:pPr lvl="0"/>
            <a:r>
              <a:rPr lang="en-GB" sz="1800" b="1" dirty="0">
                <a:effectLst/>
                <a:latin typeface="Avenir Next LT Pro" panose="020B0504020202020204" pitchFamily="34" charset="0"/>
                <a:ea typeface="Times New Roman" panose="02020603050405020304" pitchFamily="18" charset="0"/>
              </a:rPr>
              <a:t>factors </a:t>
            </a:r>
            <a:r>
              <a:rPr lang="en-GB" sz="1800" dirty="0">
                <a:effectLst/>
                <a:latin typeface="Avenir Next LT Pro" panose="020B0504020202020204" pitchFamily="34" charset="0"/>
                <a:ea typeface="Times New Roman" panose="02020603050405020304" pitchFamily="18" charset="0"/>
              </a:rPr>
              <a:t>are most important in determining the success of mitigation strategies?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F5F0089-547F-4E16-8380-39B77B9FF840}"/>
              </a:ext>
            </a:extLst>
          </p:cNvPr>
          <p:cNvSpPr txBox="1"/>
          <p:nvPr/>
        </p:nvSpPr>
        <p:spPr>
          <a:xfrm>
            <a:off x="7819958" y="4220640"/>
            <a:ext cx="3821199" cy="976403"/>
          </a:xfrm>
          <a:prstGeom prst="rect">
            <a:avLst/>
          </a:prstGeom>
          <a:noFill/>
        </p:spPr>
        <p:txBody>
          <a:bodyPr wrap="square" lIns="72000" tIns="72000" rIns="72000" bIns="72000" rtlCol="0">
            <a:spAutoFit/>
          </a:bodyPr>
          <a:lstStyle/>
          <a:p>
            <a:pPr lvl="0"/>
            <a:r>
              <a:rPr lang="en-GB" sz="1800" dirty="0">
                <a:effectLst/>
                <a:latin typeface="Avenir Next LT Pro" panose="020B0504020202020204" pitchFamily="34" charset="0"/>
                <a:ea typeface="Times New Roman" panose="02020603050405020304" pitchFamily="18" charset="0"/>
              </a:rPr>
              <a:t>does the theorised efficacy of mitigation strategies </a:t>
            </a:r>
            <a:r>
              <a:rPr lang="en-GB" sz="1800" b="1" dirty="0">
                <a:effectLst/>
                <a:latin typeface="Avenir Next LT Pro" panose="020B0504020202020204" pitchFamily="34" charset="0"/>
                <a:ea typeface="Times New Roman" panose="02020603050405020304" pitchFamily="18" charset="0"/>
              </a:rPr>
              <a:t>vary between countries?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0A69AB-655D-4C08-9ECD-F9C440905CE8}"/>
              </a:ext>
            </a:extLst>
          </p:cNvPr>
          <p:cNvSpPr txBox="1"/>
          <p:nvPr/>
        </p:nvSpPr>
        <p:spPr>
          <a:xfrm>
            <a:off x="407988" y="2469154"/>
            <a:ext cx="1639473" cy="637849"/>
          </a:xfrm>
          <a:prstGeom prst="rect">
            <a:avLst/>
          </a:prstGeom>
          <a:noFill/>
        </p:spPr>
        <p:txBody>
          <a:bodyPr wrap="square" lIns="72000" tIns="72000" rIns="72000" bIns="72000" rtlCol="0">
            <a:spAutoFit/>
          </a:bodyPr>
          <a:lstStyle/>
          <a:p>
            <a:pPr algn="l"/>
            <a:r>
              <a:rPr lang="de-DE" sz="3200" b="1" dirty="0">
                <a:latin typeface="Avenir Next LT Pro" panose="020B0504020202020204" pitchFamily="34" charset="0"/>
              </a:rPr>
              <a:t>WHERE</a:t>
            </a:r>
            <a:endParaRPr lang="en-GB" sz="3200" b="1" dirty="0" err="1">
              <a:latin typeface="Avenir Next LT Pro" panose="020B05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80121AB-76F1-4441-8718-725FACA3918F}"/>
              </a:ext>
            </a:extLst>
          </p:cNvPr>
          <p:cNvSpPr txBox="1"/>
          <p:nvPr/>
        </p:nvSpPr>
        <p:spPr>
          <a:xfrm>
            <a:off x="6124711" y="2469154"/>
            <a:ext cx="1639473" cy="637849"/>
          </a:xfrm>
          <a:prstGeom prst="rect">
            <a:avLst/>
          </a:prstGeom>
          <a:noFill/>
        </p:spPr>
        <p:txBody>
          <a:bodyPr wrap="square" lIns="72000" tIns="72000" rIns="72000" bIns="72000" rtlCol="0">
            <a:spAutoFit/>
          </a:bodyPr>
          <a:lstStyle/>
          <a:p>
            <a:pPr algn="l"/>
            <a:r>
              <a:rPr lang="de-DE" sz="3200" b="1" dirty="0">
                <a:latin typeface="Avenir Next LT Pro" panose="020B0504020202020204" pitchFamily="34" charset="0"/>
              </a:rPr>
              <a:t>WHAT</a:t>
            </a:r>
            <a:endParaRPr lang="en-GB" sz="3200" b="1" dirty="0" err="1">
              <a:latin typeface="Avenir Next LT Pro" panose="020B05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BE509EF-4B65-42E0-BAAB-F9FFFF09FBD2}"/>
              </a:ext>
            </a:extLst>
          </p:cNvPr>
          <p:cNvSpPr txBox="1"/>
          <p:nvPr/>
        </p:nvSpPr>
        <p:spPr>
          <a:xfrm>
            <a:off x="464312" y="4389917"/>
            <a:ext cx="1639473" cy="637849"/>
          </a:xfrm>
          <a:prstGeom prst="rect">
            <a:avLst/>
          </a:prstGeom>
          <a:noFill/>
        </p:spPr>
        <p:txBody>
          <a:bodyPr wrap="square" lIns="72000" tIns="72000" rIns="72000" bIns="72000" rtlCol="0">
            <a:spAutoFit/>
          </a:bodyPr>
          <a:lstStyle/>
          <a:p>
            <a:pPr algn="l"/>
            <a:r>
              <a:rPr lang="de-DE" sz="3200" b="1" dirty="0">
                <a:latin typeface="Avenir Next LT Pro" panose="020B0504020202020204" pitchFamily="34" charset="0"/>
              </a:rPr>
              <a:t>WHICH</a:t>
            </a:r>
            <a:endParaRPr lang="en-GB" sz="3200" b="1" dirty="0" err="1">
              <a:latin typeface="Avenir Next LT Pro" panose="020B05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B56D7D5-4AA0-465D-94FD-626583609584}"/>
              </a:ext>
            </a:extLst>
          </p:cNvPr>
          <p:cNvSpPr txBox="1"/>
          <p:nvPr/>
        </p:nvSpPr>
        <p:spPr>
          <a:xfrm>
            <a:off x="6124711" y="4389917"/>
            <a:ext cx="1639473" cy="637849"/>
          </a:xfrm>
          <a:prstGeom prst="rect">
            <a:avLst/>
          </a:prstGeom>
          <a:noFill/>
        </p:spPr>
        <p:txBody>
          <a:bodyPr wrap="square" lIns="72000" tIns="72000" rIns="72000" bIns="72000" rtlCol="0">
            <a:spAutoFit/>
          </a:bodyPr>
          <a:lstStyle/>
          <a:p>
            <a:pPr algn="l"/>
            <a:r>
              <a:rPr lang="de-DE" sz="3200" b="1" dirty="0">
                <a:latin typeface="Avenir Next LT Pro" panose="020B0504020202020204" pitchFamily="34" charset="0"/>
              </a:rPr>
              <a:t>HOW</a:t>
            </a:r>
            <a:endParaRPr lang="en-GB" sz="3200" b="1" dirty="0" err="1">
              <a:latin typeface="Avenir Next LT Pro" panose="020B05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53892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99E0731B-86B9-4B36-B34D-92B11BD86FDE}"/>
              </a:ext>
            </a:extLst>
          </p:cNvPr>
          <p:cNvSpPr/>
          <p:nvPr/>
        </p:nvSpPr>
        <p:spPr>
          <a:xfrm>
            <a:off x="6778487" y="1506124"/>
            <a:ext cx="4790662" cy="465972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en-GB">
              <a:solidFill>
                <a:schemeClr val="tx1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01C7C8-FFD5-40AD-96FF-9205B1DAE114}"/>
              </a:ext>
            </a:extLst>
          </p:cNvPr>
          <p:cNvSpPr txBox="1">
            <a:spLocks/>
          </p:cNvSpPr>
          <p:nvPr/>
        </p:nvSpPr>
        <p:spPr>
          <a:xfrm>
            <a:off x="270164" y="365126"/>
            <a:ext cx="11598375" cy="471488"/>
          </a:xfrm>
          <a:prstGeom prst="rect">
            <a:avLst/>
          </a:prstGeom>
        </p:spPr>
        <p:txBody>
          <a:bodyPr/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GB" dirty="0"/>
              <a:t>Where’s Our Data From? </a:t>
            </a:r>
            <a:br>
              <a:rPr lang="en-GB" sz="2400" dirty="0"/>
            </a:br>
            <a:r>
              <a:rPr lang="en-GB" sz="2400" b="0" dirty="0"/>
              <a:t>I predominantly used Data from Our World In Data and the Oxford CGRT Stringency Index to analyse the effects of Government measures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AEF3A8-8695-4FF8-815A-8E8433E79338}"/>
              </a:ext>
            </a:extLst>
          </p:cNvPr>
          <p:cNvSpPr txBox="1"/>
          <p:nvPr/>
        </p:nvSpPr>
        <p:spPr>
          <a:xfrm>
            <a:off x="7818854" y="1698730"/>
            <a:ext cx="34786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GB" sz="1800" b="1" dirty="0">
                <a:effectLst/>
                <a:latin typeface="Avenir Book"/>
                <a:ea typeface="Times New Roman" panose="02020603050405020304" pitchFamily="18" charset="0"/>
              </a:rPr>
              <a:t>School &amp; Workplace closures (*2)</a:t>
            </a:r>
            <a:endParaRPr lang="en-GB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C7B250-AE07-4232-9776-13A4F5428337}"/>
              </a:ext>
            </a:extLst>
          </p:cNvPr>
          <p:cNvSpPr txBox="1"/>
          <p:nvPr/>
        </p:nvSpPr>
        <p:spPr>
          <a:xfrm>
            <a:off x="7818854" y="2374304"/>
            <a:ext cx="375029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GB" sz="1800" b="1" dirty="0">
                <a:effectLst/>
                <a:latin typeface="Avenir Book"/>
                <a:ea typeface="Times New Roman" panose="02020603050405020304" pitchFamily="18" charset="0"/>
              </a:rPr>
              <a:t>Cancel public events &amp; Restrictions on gatherings (*2)</a:t>
            </a:r>
            <a:endParaRPr lang="en-GB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232A0C-BF5E-4F19-9DE3-04A7E42F9699}"/>
              </a:ext>
            </a:extLst>
          </p:cNvPr>
          <p:cNvSpPr txBox="1"/>
          <p:nvPr/>
        </p:nvSpPr>
        <p:spPr>
          <a:xfrm>
            <a:off x="7818854" y="3326877"/>
            <a:ext cx="17964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GB" sz="1800" b="1" dirty="0">
                <a:effectLst/>
                <a:latin typeface="Avenir Book"/>
                <a:ea typeface="Times New Roman" panose="02020603050405020304" pitchFamily="18" charset="0"/>
              </a:rPr>
              <a:t>Stay at home</a:t>
            </a:r>
            <a:endParaRPr lang="en-GB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52843C0-AB0C-4F82-94D8-A9EE9354DFBE}"/>
              </a:ext>
            </a:extLst>
          </p:cNvPr>
          <p:cNvSpPr txBox="1"/>
          <p:nvPr/>
        </p:nvSpPr>
        <p:spPr>
          <a:xfrm>
            <a:off x="7818854" y="4002451"/>
            <a:ext cx="386307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1" dirty="0">
                <a:effectLst/>
                <a:latin typeface="Avenir Book"/>
                <a:ea typeface="Times New Roman" panose="02020603050405020304" pitchFamily="18" charset="0"/>
              </a:rPr>
              <a:t>Restrictions on internal transpo</a:t>
            </a:r>
            <a:r>
              <a:rPr lang="en-GB" b="1" dirty="0">
                <a:latin typeface="Avenir Book"/>
                <a:ea typeface="Times New Roman" panose="02020603050405020304" pitchFamily="18" charset="0"/>
              </a:rPr>
              <a:t>rtation (inc. c</a:t>
            </a:r>
            <a:r>
              <a:rPr lang="en-GB" sz="1800" b="1" dirty="0">
                <a:effectLst/>
                <a:latin typeface="Avenir Book"/>
                <a:ea typeface="Times New Roman" panose="02020603050405020304" pitchFamily="18" charset="0"/>
              </a:rPr>
              <a:t>losing public transportation) (*2)</a:t>
            </a:r>
            <a:endParaRPr lang="en-GB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355469C-8600-4962-978E-6F160BC2C635}"/>
              </a:ext>
            </a:extLst>
          </p:cNvPr>
          <p:cNvSpPr txBox="1"/>
          <p:nvPr/>
        </p:nvSpPr>
        <p:spPr>
          <a:xfrm>
            <a:off x="7818854" y="4955024"/>
            <a:ext cx="32128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GB" sz="1800" b="1" dirty="0">
                <a:effectLst/>
                <a:latin typeface="Avenir Book"/>
                <a:ea typeface="Times New Roman" panose="02020603050405020304" pitchFamily="18" charset="0"/>
              </a:rPr>
              <a:t>International travel controls</a:t>
            </a:r>
            <a:endParaRPr lang="en-GB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1A007DB-6006-444A-B02D-55B395E43012}"/>
              </a:ext>
            </a:extLst>
          </p:cNvPr>
          <p:cNvSpPr txBox="1"/>
          <p:nvPr/>
        </p:nvSpPr>
        <p:spPr>
          <a:xfrm>
            <a:off x="7786552" y="5630599"/>
            <a:ext cx="35109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GB" sz="1800" b="1" dirty="0">
                <a:effectLst/>
                <a:latin typeface="Avenir Book"/>
                <a:ea typeface="Times New Roman" panose="02020603050405020304" pitchFamily="18" charset="0"/>
              </a:rPr>
              <a:t>Public information campaigns</a:t>
            </a:r>
            <a:endParaRPr lang="en-GB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3ED97CA-630F-41DD-AD8D-5011D82FDAF9}"/>
              </a:ext>
            </a:extLst>
          </p:cNvPr>
          <p:cNvGrpSpPr/>
          <p:nvPr/>
        </p:nvGrpSpPr>
        <p:grpSpPr>
          <a:xfrm>
            <a:off x="6963880" y="1590103"/>
            <a:ext cx="648000" cy="648000"/>
            <a:chOff x="6887635" y="1625392"/>
            <a:chExt cx="648000" cy="648000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9C25C9B7-C2C0-4FDE-8705-7156D257C917}"/>
                </a:ext>
              </a:extLst>
            </p:cNvPr>
            <p:cNvSpPr/>
            <p:nvPr/>
          </p:nvSpPr>
          <p:spPr>
            <a:xfrm>
              <a:off x="6887635" y="1625392"/>
              <a:ext cx="648000" cy="648000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72000" rIns="72000" bIns="72000"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pic>
          <p:nvPicPr>
            <p:cNvPr id="34818" name="Picture 2" descr="school icon">
              <a:extLst>
                <a:ext uri="{FF2B5EF4-FFF2-40B4-BE49-F238E27FC236}">
                  <a16:creationId xmlns:a16="http://schemas.microsoft.com/office/drawing/2014/main" id="{EA0C3731-19F2-4889-9F03-C56CD3ACE4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85181" y="1675087"/>
              <a:ext cx="459615" cy="459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4822" name="Picture 6" descr="Event Icon Images, Stock Photos &amp; Vectors | Shutterstock">
            <a:extLst>
              <a:ext uri="{FF2B5EF4-FFF2-40B4-BE49-F238E27FC236}">
                <a16:creationId xmlns:a16="http://schemas.microsoft.com/office/drawing/2014/main" id="{A2E31DCD-CE5A-447B-BE9E-A0A95EDDA9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86429" l="9231" r="90385">
                        <a14:foregroundMark x1="49615" y1="49643" x2="49615" y2="49643"/>
                        <a14:foregroundMark x1="33846" y1="36429" x2="70769" y2="62857"/>
                        <a14:foregroundMark x1="72308" y1="74643" x2="38077" y2="45714"/>
                        <a14:foregroundMark x1="15385" y1="45714" x2="9615" y2="45714"/>
                        <a14:foregroundMark x1="49615" y1="86429" x2="49615" y2="86429"/>
                        <a14:foregroundMark x1="90769" y1="47143" x2="90769" y2="47143"/>
                        <a14:foregroundMark x1="43846" y1="48214" x2="55385" y2="13929"/>
                        <a14:foregroundMark x1="73846" y1="55000" x2="65385" y2="44286"/>
                        <a14:foregroundMark x1="66538" y1="45714" x2="41154" y2="15357"/>
                        <a14:foregroundMark x1="32692" y1="41786" x2="56538" y2="42857"/>
                        <a14:foregroundMark x1="46923" y1="47143" x2="33846" y2="40357"/>
                        <a14:foregroundMark x1="36923" y1="49643" x2="36923" y2="49643"/>
                        <a14:foregroundMark x1="36923" y1="58929" x2="36923" y2="58929"/>
                        <a14:foregroundMark x1="43846" y1="56071" x2="43846" y2="56071"/>
                        <a14:foregroundMark x1="45385" y1="60357" x2="46923" y2="13929"/>
                        <a14:foregroundMark x1="52308" y1="12500" x2="52308" y2="12500"/>
                        <a14:foregroundMark x1="36923" y1="10000" x2="58077" y2="10000"/>
                        <a14:foregroundMark x1="58077" y1="76071" x2="73846" y2="65357"/>
                        <a14:foregroundMark x1="69615" y1="31071" x2="33846" y2="55000"/>
                        <a14:foregroundMark x1="51154" y1="52143" x2="42308" y2="61429"/>
                        <a14:foregroundMark x1="56538" y1="61429" x2="32692" y2="41786"/>
                        <a14:foregroundMark x1="72308" y1="45714" x2="62308" y2="403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916" t="3085" r="4782" b="10870"/>
          <a:stretch/>
        </p:blipFill>
        <p:spPr bwMode="auto">
          <a:xfrm>
            <a:off x="6980404" y="2373631"/>
            <a:ext cx="631476" cy="6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824" name="Picture 8" descr="browser, home, house, internet, navigation, real, state, estate, svg, eps, vector, png, green">
            <a:extLst>
              <a:ext uri="{FF2B5EF4-FFF2-40B4-BE49-F238E27FC236}">
                <a16:creationId xmlns:a16="http://schemas.microsoft.com/office/drawing/2014/main" id="{E4EF6376-DCE7-4926-A125-6E80F365F4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3880" y="3157159"/>
            <a:ext cx="648000" cy="6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828" name="Picture 12" descr="autobus, bus, car, charabanc, passenger, public, tour, traffic, transport">
            <a:extLst>
              <a:ext uri="{FF2B5EF4-FFF2-40B4-BE49-F238E27FC236}">
                <a16:creationId xmlns:a16="http://schemas.microsoft.com/office/drawing/2014/main" id="{6F4C5F09-372C-4B9F-9E1B-C7FAC5C49A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5549" y="3940687"/>
            <a:ext cx="646331" cy="646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830" name="Picture 14" descr="Airplane icon">
            <a:extLst>
              <a:ext uri="{FF2B5EF4-FFF2-40B4-BE49-F238E27FC236}">
                <a16:creationId xmlns:a16="http://schemas.microsoft.com/office/drawing/2014/main" id="{85F2F3CE-5AEA-46C8-A9B4-4F8F17C85D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5549" y="4722546"/>
            <a:ext cx="646331" cy="646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832" name="Picture 16" descr="Info icon">
            <a:extLst>
              <a:ext uri="{FF2B5EF4-FFF2-40B4-BE49-F238E27FC236}">
                <a16:creationId xmlns:a16="http://schemas.microsoft.com/office/drawing/2014/main" id="{8C9790F9-8244-4B7F-831E-A6B49BC365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5549" y="5504406"/>
            <a:ext cx="646331" cy="646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8C796C14-352A-4F0A-9B85-6080A2B1BA8A}"/>
              </a:ext>
            </a:extLst>
          </p:cNvPr>
          <p:cNvSpPr txBox="1"/>
          <p:nvPr/>
        </p:nvSpPr>
        <p:spPr>
          <a:xfrm>
            <a:off x="901820" y="4471938"/>
            <a:ext cx="18074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latin typeface="Avenir Next LT Pro" panose="020B0504020202020204" pitchFamily="34" charset="0"/>
                <a:ea typeface="Times New Roman" panose="02020603050405020304" pitchFamily="18" charset="0"/>
              </a:rPr>
              <a:t>POLICY DATA</a:t>
            </a:r>
            <a:endParaRPr lang="en-GB" sz="2800" dirty="0">
              <a:effectLst/>
              <a:latin typeface="Avenir Next LT Pro" panose="020B0504020202020204" pitchFamily="34" charset="0"/>
              <a:ea typeface="Times New Roman" panose="02020603050405020304" pitchFamily="18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6BFB3B4-9F79-4982-82EA-8F6F8326D090}"/>
              </a:ext>
            </a:extLst>
          </p:cNvPr>
          <p:cNvSpPr txBox="1"/>
          <p:nvPr/>
        </p:nvSpPr>
        <p:spPr>
          <a:xfrm>
            <a:off x="901821" y="2341341"/>
            <a:ext cx="16517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1" dirty="0">
                <a:effectLst/>
                <a:latin typeface="Avenir Next LT Pro" panose="020B0504020202020204" pitchFamily="34" charset="0"/>
                <a:ea typeface="Times New Roman" panose="02020603050405020304" pitchFamily="18" charset="0"/>
              </a:rPr>
              <a:t>COVID DATA</a:t>
            </a:r>
            <a:endParaRPr lang="en-GB" sz="2800" dirty="0">
              <a:effectLst/>
              <a:latin typeface="Avenir Next LT Pro" panose="020B0504020202020204" pitchFamily="34" charset="0"/>
              <a:ea typeface="Times New Roman" panose="02020603050405020304" pitchFamily="18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F3D3FDC-5591-44FF-ADCD-C6F3A869F5A3}"/>
              </a:ext>
            </a:extLst>
          </p:cNvPr>
          <p:cNvSpPr txBox="1"/>
          <p:nvPr/>
        </p:nvSpPr>
        <p:spPr>
          <a:xfrm>
            <a:off x="2740626" y="2030738"/>
            <a:ext cx="325895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1" dirty="0">
                <a:effectLst/>
                <a:latin typeface="Avenir Next LT Pro" panose="020B0504020202020204" pitchFamily="34" charset="0"/>
                <a:ea typeface="Times New Roman" panose="02020603050405020304" pitchFamily="18" charset="0"/>
              </a:rPr>
              <a:t>Our World In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b="1" dirty="0">
                <a:effectLst/>
                <a:latin typeface="Avenir Next LT Pro" panose="020B0504020202020204" pitchFamily="34" charset="0"/>
                <a:ea typeface="Times New Roman" panose="02020603050405020304" pitchFamily="18" charset="0"/>
              </a:rPr>
              <a:t>Hospital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b="1" dirty="0">
                <a:effectLst/>
                <a:latin typeface="Avenir Next LT Pro" panose="020B0504020202020204" pitchFamily="34" charset="0"/>
                <a:ea typeface="Times New Roman" panose="02020603050405020304" pitchFamily="18" charset="0"/>
              </a:rPr>
              <a:t>Testing Data</a:t>
            </a:r>
          </a:p>
          <a:p>
            <a:r>
              <a:rPr lang="en-GB" sz="1800" dirty="0">
                <a:effectLst/>
                <a:latin typeface="Avenir Next LT Pro" panose="020B0504020202020204" pitchFamily="34" charset="0"/>
                <a:ea typeface="Times New Roman" panose="02020603050405020304" pitchFamily="18" charset="0"/>
              </a:rPr>
              <a:t>Numb</a:t>
            </a:r>
            <a:r>
              <a:rPr lang="en-GB" dirty="0">
                <a:effectLst/>
                <a:latin typeface="Avenir Next LT Pro" panose="020B0504020202020204" pitchFamily="34" charset="0"/>
                <a:ea typeface="Times New Roman" panose="02020603050405020304" pitchFamily="18" charset="0"/>
              </a:rPr>
              <a:t>er of Cases and deaths per country over time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BD60E40-AB51-4106-A917-6AAA70AF0A44}"/>
              </a:ext>
            </a:extLst>
          </p:cNvPr>
          <p:cNvSpPr txBox="1"/>
          <p:nvPr/>
        </p:nvSpPr>
        <p:spPr>
          <a:xfrm>
            <a:off x="2739349" y="4046762"/>
            <a:ext cx="2998774" cy="12003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just"/>
            <a:r>
              <a:rPr lang="en-GB" sz="1800" b="1" dirty="0">
                <a:effectLst/>
                <a:latin typeface="Avenir Next LT Pro" panose="020B0504020202020204" pitchFamily="34" charset="0"/>
                <a:ea typeface="Times New Roman" panose="02020603050405020304" pitchFamily="18" charset="0"/>
              </a:rPr>
              <a:t>The Stringency Index</a:t>
            </a:r>
          </a:p>
          <a:p>
            <a:r>
              <a:rPr lang="en-GB" sz="1800" dirty="0">
                <a:effectLst/>
                <a:latin typeface="Avenir Next LT Pro" panose="020B0504020202020204" pitchFamily="34" charset="0"/>
                <a:ea typeface="Times New Roman" panose="02020603050405020304" pitchFamily="18" charset="0"/>
              </a:rPr>
              <a:t>How to quanti</a:t>
            </a:r>
            <a:r>
              <a:rPr lang="en-GB" dirty="0">
                <a:latin typeface="Avenir Next LT Pro" panose="020B0504020202020204" pitchFamily="34" charset="0"/>
                <a:ea typeface="Times New Roman" panose="02020603050405020304" pitchFamily="18" charset="0"/>
              </a:rPr>
              <a:t>fy the degree of strictness of the implemented policies?</a:t>
            </a:r>
            <a:endParaRPr lang="en-GB" sz="1800" dirty="0">
              <a:effectLst/>
              <a:latin typeface="Avenir Next LT Pro" panose="020B0504020202020204" pitchFamily="34" charset="0"/>
              <a:ea typeface="Times New Roman" panose="02020603050405020304" pitchFamily="18" charset="0"/>
            </a:endParaRPr>
          </a:p>
        </p:txBody>
      </p:sp>
      <p:sp>
        <p:nvSpPr>
          <p:cNvPr id="26" name="Trapezoid 25">
            <a:extLst>
              <a:ext uri="{FF2B5EF4-FFF2-40B4-BE49-F238E27FC236}">
                <a16:creationId xmlns:a16="http://schemas.microsoft.com/office/drawing/2014/main" id="{D6F6D390-2698-40B6-9EC0-8A4693700380}"/>
              </a:ext>
            </a:extLst>
          </p:cNvPr>
          <p:cNvSpPr/>
          <p:nvPr/>
        </p:nvSpPr>
        <p:spPr>
          <a:xfrm rot="16200000">
            <a:off x="3909884" y="3297242"/>
            <a:ext cx="4659725" cy="1077485"/>
          </a:xfrm>
          <a:custGeom>
            <a:avLst/>
            <a:gdLst>
              <a:gd name="connsiteX0" fmla="*/ 0 w 4634102"/>
              <a:gd name="connsiteY0" fmla="*/ 1649566 h 1649566"/>
              <a:gd name="connsiteX1" fmla="*/ 790076 w 4634102"/>
              <a:gd name="connsiteY1" fmla="*/ 0 h 1649566"/>
              <a:gd name="connsiteX2" fmla="*/ 3844026 w 4634102"/>
              <a:gd name="connsiteY2" fmla="*/ 0 h 1649566"/>
              <a:gd name="connsiteX3" fmla="*/ 4634102 w 4634102"/>
              <a:gd name="connsiteY3" fmla="*/ 1649566 h 1649566"/>
              <a:gd name="connsiteX4" fmla="*/ 0 w 4634102"/>
              <a:gd name="connsiteY4" fmla="*/ 1649566 h 1649566"/>
              <a:gd name="connsiteX0" fmla="*/ 0 w 4634102"/>
              <a:gd name="connsiteY0" fmla="*/ 1659505 h 1659505"/>
              <a:gd name="connsiteX1" fmla="*/ 790076 w 4634102"/>
              <a:gd name="connsiteY1" fmla="*/ 9939 h 1659505"/>
              <a:gd name="connsiteX2" fmla="*/ 1856200 w 4634102"/>
              <a:gd name="connsiteY2" fmla="*/ 0 h 1659505"/>
              <a:gd name="connsiteX3" fmla="*/ 4634102 w 4634102"/>
              <a:gd name="connsiteY3" fmla="*/ 1659505 h 1659505"/>
              <a:gd name="connsiteX4" fmla="*/ 0 w 4634102"/>
              <a:gd name="connsiteY4" fmla="*/ 1659505 h 1659505"/>
              <a:gd name="connsiteX0" fmla="*/ 0 w 4634102"/>
              <a:gd name="connsiteY0" fmla="*/ 1659505 h 1659505"/>
              <a:gd name="connsiteX1" fmla="*/ 690685 w 4634102"/>
              <a:gd name="connsiteY1" fmla="*/ 34110 h 1659505"/>
              <a:gd name="connsiteX2" fmla="*/ 1856200 w 4634102"/>
              <a:gd name="connsiteY2" fmla="*/ 0 h 1659505"/>
              <a:gd name="connsiteX3" fmla="*/ 4634102 w 4634102"/>
              <a:gd name="connsiteY3" fmla="*/ 1659505 h 1659505"/>
              <a:gd name="connsiteX4" fmla="*/ 0 w 4634102"/>
              <a:gd name="connsiteY4" fmla="*/ 1659505 h 1659505"/>
              <a:gd name="connsiteX0" fmla="*/ 0 w 4634102"/>
              <a:gd name="connsiteY0" fmla="*/ 1635335 h 1635335"/>
              <a:gd name="connsiteX1" fmla="*/ 690685 w 4634102"/>
              <a:gd name="connsiteY1" fmla="*/ 9940 h 1635335"/>
              <a:gd name="connsiteX2" fmla="*/ 1895957 w 4634102"/>
              <a:gd name="connsiteY2" fmla="*/ 0 h 1635335"/>
              <a:gd name="connsiteX3" fmla="*/ 4634102 w 4634102"/>
              <a:gd name="connsiteY3" fmla="*/ 1635335 h 1635335"/>
              <a:gd name="connsiteX4" fmla="*/ 0 w 4634102"/>
              <a:gd name="connsiteY4" fmla="*/ 1635335 h 1635335"/>
              <a:gd name="connsiteX0" fmla="*/ 0 w 4634102"/>
              <a:gd name="connsiteY0" fmla="*/ 1635335 h 1635335"/>
              <a:gd name="connsiteX1" fmla="*/ 931947 w 4634102"/>
              <a:gd name="connsiteY1" fmla="*/ 43972 h 1635335"/>
              <a:gd name="connsiteX2" fmla="*/ 1895957 w 4634102"/>
              <a:gd name="connsiteY2" fmla="*/ 0 h 1635335"/>
              <a:gd name="connsiteX3" fmla="*/ 4634102 w 4634102"/>
              <a:gd name="connsiteY3" fmla="*/ 1635335 h 1635335"/>
              <a:gd name="connsiteX4" fmla="*/ 0 w 4634102"/>
              <a:gd name="connsiteY4" fmla="*/ 1635335 h 1635335"/>
              <a:gd name="connsiteX0" fmla="*/ 0 w 4634102"/>
              <a:gd name="connsiteY0" fmla="*/ 1635335 h 1635335"/>
              <a:gd name="connsiteX1" fmla="*/ 931947 w 4634102"/>
              <a:gd name="connsiteY1" fmla="*/ 43972 h 1635335"/>
              <a:gd name="connsiteX2" fmla="*/ 2053706 w 4634102"/>
              <a:gd name="connsiteY2" fmla="*/ 0 h 1635335"/>
              <a:gd name="connsiteX3" fmla="*/ 4634102 w 4634102"/>
              <a:gd name="connsiteY3" fmla="*/ 1635335 h 1635335"/>
              <a:gd name="connsiteX4" fmla="*/ 0 w 4634102"/>
              <a:gd name="connsiteY4" fmla="*/ 1635335 h 1635335"/>
              <a:gd name="connsiteX0" fmla="*/ 0 w 4634102"/>
              <a:gd name="connsiteY0" fmla="*/ 1648082 h 1648082"/>
              <a:gd name="connsiteX1" fmla="*/ 941226 w 4634102"/>
              <a:gd name="connsiteY1" fmla="*/ 0 h 1648082"/>
              <a:gd name="connsiteX2" fmla="*/ 2053706 w 4634102"/>
              <a:gd name="connsiteY2" fmla="*/ 12747 h 1648082"/>
              <a:gd name="connsiteX3" fmla="*/ 4634102 w 4634102"/>
              <a:gd name="connsiteY3" fmla="*/ 1648082 h 1648082"/>
              <a:gd name="connsiteX4" fmla="*/ 0 w 4634102"/>
              <a:gd name="connsiteY4" fmla="*/ 1648082 h 16480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34102" h="1648082">
                <a:moveTo>
                  <a:pt x="0" y="1648082"/>
                </a:moveTo>
                <a:lnTo>
                  <a:pt x="941226" y="0"/>
                </a:lnTo>
                <a:lnTo>
                  <a:pt x="2053706" y="12747"/>
                </a:lnTo>
                <a:lnTo>
                  <a:pt x="4634102" y="1648082"/>
                </a:lnTo>
                <a:lnTo>
                  <a:pt x="0" y="164808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2D68667-1C1B-4193-A75E-B053EBBA8E7F}"/>
              </a:ext>
            </a:extLst>
          </p:cNvPr>
          <p:cNvSpPr txBox="1"/>
          <p:nvPr/>
        </p:nvSpPr>
        <p:spPr>
          <a:xfrm>
            <a:off x="422609" y="2089486"/>
            <a:ext cx="47921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800" b="1" dirty="0">
                <a:effectLst/>
                <a:latin typeface="Avenir Book"/>
                <a:ea typeface="Times New Roman" panose="02020603050405020304" pitchFamily="18" charset="0"/>
              </a:rPr>
              <a:t>1</a:t>
            </a:r>
            <a:endParaRPr lang="en-GB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51E8AB2-46B9-4A73-8DF7-99A0E33E8829}"/>
              </a:ext>
            </a:extLst>
          </p:cNvPr>
          <p:cNvSpPr txBox="1"/>
          <p:nvPr/>
        </p:nvSpPr>
        <p:spPr>
          <a:xfrm>
            <a:off x="422609" y="4216638"/>
            <a:ext cx="47921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4800" b="1" dirty="0">
                <a:latin typeface="Avenir Book"/>
                <a:ea typeface="Times New Roman" panose="02020603050405020304" pitchFamily="18" charset="0"/>
              </a:rPr>
              <a:t>2</a:t>
            </a:r>
            <a:endParaRPr lang="en-GB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52489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3AB6E-2E96-4D63-B50D-6DA2AC4E4D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2224" y="365126"/>
            <a:ext cx="9221789" cy="470202"/>
          </a:xfrm>
        </p:spPr>
        <p:txBody>
          <a:bodyPr/>
          <a:lstStyle/>
          <a:p>
            <a:r>
              <a:rPr lang="en-GB" dirty="0"/>
              <a:t>What was Our Methodology?</a:t>
            </a:r>
            <a:br>
              <a:rPr lang="en-GB" sz="2800" dirty="0"/>
            </a:br>
            <a:r>
              <a:rPr lang="en-GB" sz="2400" b="0" dirty="0"/>
              <a:t>After cleaning and wrangling the data, we analysed trends and searched for patterns</a:t>
            </a:r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9475B4-1619-4D7E-8929-02908A060011}"/>
              </a:ext>
            </a:extLst>
          </p:cNvPr>
          <p:cNvSpPr txBox="1"/>
          <p:nvPr/>
        </p:nvSpPr>
        <p:spPr>
          <a:xfrm>
            <a:off x="907168" y="1497301"/>
            <a:ext cx="4777827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latin typeface="Avenir Next LT Pro" panose="020B0504020202020204" pitchFamily="34" charset="0"/>
              </a:rPr>
              <a:t>Data Cleaning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Avenir Next LT Pro" panose="020B0504020202020204" pitchFamily="34" charset="0"/>
              </a:rPr>
              <a:t>Combining 3 datasets: cases/deaths and stringency, hospital data, and testing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Avenir Next LT Pro" panose="020B0504020202020204" pitchFamily="34" charset="0"/>
              </a:rPr>
              <a:t>Handling of missingness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Avenir Next LT Pro" panose="020B0504020202020204" pitchFamily="34" charset="0"/>
              </a:rPr>
              <a:t>Selection of variables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Avenir Next LT Pro" panose="020B0504020202020204" pitchFamily="34" charset="0"/>
              </a:rPr>
              <a:t>Tidying dataset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Avenir Next LT Pro" panose="020B0504020202020204" pitchFamily="34" charset="0"/>
              </a:rPr>
              <a:t>Creating a subset of Europe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0DE6411-554D-444C-BA90-49C4FD57C7FB}"/>
              </a:ext>
            </a:extLst>
          </p:cNvPr>
          <p:cNvCxnSpPr/>
          <p:nvPr/>
        </p:nvCxnSpPr>
        <p:spPr>
          <a:xfrm>
            <a:off x="1122218" y="3855027"/>
            <a:ext cx="9715500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A040E4CD-34F9-423A-AB29-DBF85608DED9}"/>
              </a:ext>
            </a:extLst>
          </p:cNvPr>
          <p:cNvSpPr/>
          <p:nvPr/>
        </p:nvSpPr>
        <p:spPr>
          <a:xfrm>
            <a:off x="2348984" y="3564082"/>
            <a:ext cx="571500" cy="571500"/>
          </a:xfrm>
          <a:prstGeom prst="ellipse">
            <a:avLst/>
          </a:prstGeom>
          <a:solidFill>
            <a:srgbClr val="FFD03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C179260-7386-4FAD-90AF-1FFECEBBDA8A}"/>
              </a:ext>
            </a:extLst>
          </p:cNvPr>
          <p:cNvSpPr/>
          <p:nvPr/>
        </p:nvSpPr>
        <p:spPr>
          <a:xfrm>
            <a:off x="5591239" y="3564082"/>
            <a:ext cx="571500" cy="571500"/>
          </a:xfrm>
          <a:prstGeom prst="ellipse">
            <a:avLst/>
          </a:prstGeom>
          <a:solidFill>
            <a:srgbClr val="F69F4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9A3473A-E138-4EF0-BCC4-6C6C9E844FA1}"/>
              </a:ext>
            </a:extLst>
          </p:cNvPr>
          <p:cNvSpPr/>
          <p:nvPr/>
        </p:nvSpPr>
        <p:spPr>
          <a:xfrm>
            <a:off x="8833494" y="3564082"/>
            <a:ext cx="571500" cy="571500"/>
          </a:xfrm>
          <a:prstGeom prst="ellipse">
            <a:avLst/>
          </a:prstGeom>
          <a:solidFill>
            <a:srgbClr val="DC582A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90C040-29F1-440A-8B85-E886FB21DF5C}"/>
              </a:ext>
            </a:extLst>
          </p:cNvPr>
          <p:cNvSpPr txBox="1"/>
          <p:nvPr/>
        </p:nvSpPr>
        <p:spPr>
          <a:xfrm>
            <a:off x="7117720" y="1755967"/>
            <a:ext cx="422362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latin typeface="Avenir Next LT Pro" panose="020B0504020202020204" pitchFamily="34" charset="0"/>
              </a:rPr>
              <a:t>Analyses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Avenir Next LT Pro" panose="020B0504020202020204" pitchFamily="34" charset="0"/>
              </a:rPr>
              <a:t>Holistic analyses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Avenir Next LT Pro" panose="020B0504020202020204" pitchFamily="34" charset="0"/>
              </a:rPr>
              <a:t>Selection of countries for deep dive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Avenir Next LT Pro" panose="020B0504020202020204" pitchFamily="34" charset="0"/>
              </a:rPr>
              <a:t>Deep Dive Analyses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Avenir Next LT Pro" panose="020B0504020202020204" pitchFamily="34" charset="0"/>
              </a:rPr>
              <a:t>Explanatory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latin typeface="Avenir Next LT Pro" panose="020B05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BFD5990-4C15-4509-AA8C-E4C885926FDA}"/>
              </a:ext>
            </a:extLst>
          </p:cNvPr>
          <p:cNvSpPr txBox="1"/>
          <p:nvPr/>
        </p:nvSpPr>
        <p:spPr>
          <a:xfrm>
            <a:off x="4659608" y="4330103"/>
            <a:ext cx="400699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latin typeface="Avenir Next LT Pro" panose="020B0504020202020204" pitchFamily="34" charset="0"/>
              </a:rPr>
              <a:t>Enriching the Dataset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Avenir Next LT Pro" panose="020B0504020202020204" pitchFamily="34" charset="0"/>
              </a:rPr>
              <a:t>No’ of days since &gt; 100 cases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Avenir Next LT Pro" panose="020B0504020202020204" pitchFamily="34" charset="0"/>
              </a:rPr>
              <a:t>No’ of days since &gt; 1,000 cases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Avenir Next LT Pro" panose="020B0504020202020204" pitchFamily="34" charset="0"/>
              </a:rPr>
              <a:t>No’ of days since 0 cases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Avenir Next LT Pro" panose="020B0504020202020204" pitchFamily="34" charset="0"/>
              </a:rPr>
              <a:t>No’ of days since 0 deaths</a:t>
            </a:r>
          </a:p>
        </p:txBody>
      </p:sp>
      <p:pic>
        <p:nvPicPr>
          <p:cNvPr id="12" name="Picture 14" descr="broom icon">
            <a:extLst>
              <a:ext uri="{FF2B5EF4-FFF2-40B4-BE49-F238E27FC236}">
                <a16:creationId xmlns:a16="http://schemas.microsoft.com/office/drawing/2014/main" id="{7CDDE423-C287-4FF6-A161-89ACC777FB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3710" y="3603838"/>
            <a:ext cx="482048" cy="482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868" name="Picture 4" descr="Add to Folder - Free interface icons">
            <a:extLst>
              <a:ext uri="{FF2B5EF4-FFF2-40B4-BE49-F238E27FC236}">
                <a16:creationId xmlns:a16="http://schemas.microsoft.com/office/drawing/2014/main" id="{E9473494-347E-4C6D-B904-2B902FB787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667" b="90667" l="4000" r="97778">
                        <a14:foregroundMark x1="4444" y1="40444" x2="4444" y2="40444"/>
                        <a14:foregroundMark x1="26222" y1="6667" x2="26222" y2="6667"/>
                        <a14:foregroundMark x1="76444" y1="68889" x2="76444" y2="68889"/>
                        <a14:foregroundMark x1="92444" y1="84889" x2="92444" y2="84889"/>
                        <a14:foregroundMark x1="73778" y1="91111" x2="73778" y2="91111"/>
                        <a14:foregroundMark x1="94667" y1="59556" x2="94667" y2="59556"/>
                        <a14:foregroundMark x1="97778" y1="74222" x2="97778" y2="742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7193" y="3681809"/>
            <a:ext cx="404077" cy="404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870" name="Picture 6" descr="Magnifier Glass icon">
            <a:extLst>
              <a:ext uri="{FF2B5EF4-FFF2-40B4-BE49-F238E27FC236}">
                <a16:creationId xmlns:a16="http://schemas.microsoft.com/office/drawing/2014/main" id="{DE96DE20-F617-4B6A-BA33-82F1DCA50A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0434" y="3676217"/>
            <a:ext cx="357620" cy="357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38913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9EA3C66D-658C-4DF6-8BE4-8B793544A9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838" y="365126"/>
            <a:ext cx="11224175" cy="470202"/>
          </a:xfrm>
        </p:spPr>
        <p:txBody>
          <a:bodyPr/>
          <a:lstStyle/>
          <a:p>
            <a:r>
              <a:rPr lang="en-GB" dirty="0"/>
              <a:t>Which European Country has the Most Cases?</a:t>
            </a:r>
            <a:br>
              <a:rPr lang="en-GB" sz="2800" dirty="0"/>
            </a:br>
            <a:r>
              <a:rPr lang="en-GB" sz="2400" b="0" dirty="0"/>
              <a:t>Selection of countries of interest based on cases per Million </a:t>
            </a:r>
            <a:br>
              <a:rPr lang="en-GB" sz="2400" b="0" dirty="0"/>
            </a:br>
            <a:r>
              <a:rPr lang="en-GB" sz="2400" b="0" dirty="0"/>
              <a:t>and global media coverage</a:t>
            </a:r>
            <a:endParaRPr lang="en-GB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9062B32-FC1F-48F9-B7CC-920A0CCE786D}"/>
              </a:ext>
            </a:extLst>
          </p:cNvPr>
          <p:cNvSpPr txBox="1"/>
          <p:nvPr/>
        </p:nvSpPr>
        <p:spPr>
          <a:xfrm>
            <a:off x="7016619" y="1877931"/>
            <a:ext cx="4767393" cy="38595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sz="1600" b="1" dirty="0">
                <a:latin typeface="Avenir Next LT Pro" panose="020B0504020202020204" pitchFamily="34" charset="0"/>
              </a:rPr>
              <a:t>Low number of cases</a:t>
            </a:r>
          </a:p>
          <a:p>
            <a:pPr>
              <a:lnSpc>
                <a:spcPct val="90000"/>
              </a:lnSpc>
            </a:pPr>
            <a:r>
              <a:rPr lang="en-US" sz="1600" i="1" u="sng" dirty="0">
                <a:latin typeface="Avenir Next LT Pro" panose="020B0504020202020204" pitchFamily="34" charset="0"/>
              </a:rPr>
              <a:t>Denmark:</a:t>
            </a:r>
            <a:r>
              <a:rPr lang="en-US" sz="1600" i="1" dirty="0">
                <a:latin typeface="Avenir Next LT Pro" panose="020B0504020202020204" pitchFamily="34" charset="0"/>
              </a:rPr>
              <a:t> earliest &amp; longest full country lockdown</a:t>
            </a:r>
            <a:endParaRPr lang="en-US" sz="1600" i="1" u="sng" dirty="0">
              <a:latin typeface="Avenir Next LT Pro" panose="020B0504020202020204" pitchFamily="34" charset="0"/>
            </a:endParaRPr>
          </a:p>
          <a:p>
            <a:pPr>
              <a:lnSpc>
                <a:spcPct val="90000"/>
              </a:lnSpc>
            </a:pPr>
            <a:r>
              <a:rPr lang="en-US" sz="1600" i="1" dirty="0">
                <a:latin typeface="Avenir Next LT Pro" panose="020B0504020202020204" pitchFamily="34" charset="0"/>
              </a:rPr>
              <a:t>Norway, Finland, Greece, Netherlands, and Germany</a:t>
            </a:r>
          </a:p>
          <a:p>
            <a:pPr>
              <a:lnSpc>
                <a:spcPct val="90000"/>
              </a:lnSpc>
            </a:pPr>
            <a:endParaRPr lang="en-US" sz="1600" dirty="0">
              <a:latin typeface="Avenir Next LT Pro" panose="020B0504020202020204" pitchFamily="34" charset="0"/>
            </a:endParaRPr>
          </a:p>
          <a:p>
            <a:pPr>
              <a:lnSpc>
                <a:spcPct val="90000"/>
              </a:lnSpc>
            </a:pPr>
            <a:endParaRPr lang="en-US" sz="1600" dirty="0">
              <a:latin typeface="Avenir Next LT Pro" panose="020B0504020202020204" pitchFamily="34" charset="0"/>
            </a:endParaRPr>
          </a:p>
          <a:p>
            <a:pPr>
              <a:lnSpc>
                <a:spcPct val="90000"/>
              </a:lnSpc>
            </a:pPr>
            <a:r>
              <a:rPr lang="en-US" sz="1600" b="1" dirty="0">
                <a:latin typeface="Avenir Next LT Pro" panose="020B0504020202020204" pitchFamily="34" charset="0"/>
              </a:rPr>
              <a:t>Medium number of cases</a:t>
            </a:r>
          </a:p>
          <a:p>
            <a:pPr>
              <a:lnSpc>
                <a:spcPct val="90000"/>
              </a:lnSpc>
            </a:pPr>
            <a:r>
              <a:rPr lang="en-US" sz="1600" i="1" u="sng" dirty="0">
                <a:latin typeface="Avenir Next LT Pro" panose="020B0504020202020204" pitchFamily="34" charset="0"/>
              </a:rPr>
              <a:t>Italy:</a:t>
            </a:r>
            <a:r>
              <a:rPr lang="en-US" sz="1600" i="1" dirty="0">
                <a:latin typeface="Avenir Next LT Pro" panose="020B0504020202020204" pitchFamily="34" charset="0"/>
              </a:rPr>
              <a:t> first country hit badly</a:t>
            </a:r>
            <a:endParaRPr lang="en-US" sz="1600" i="1" u="sng" dirty="0">
              <a:latin typeface="Avenir Next LT Pro" panose="020B0504020202020204" pitchFamily="34" charset="0"/>
            </a:endParaRPr>
          </a:p>
          <a:p>
            <a:pPr>
              <a:lnSpc>
                <a:spcPct val="90000"/>
              </a:lnSpc>
            </a:pPr>
            <a:r>
              <a:rPr lang="en-US" sz="1600" i="1" u="sng" dirty="0">
                <a:latin typeface="Avenir Next LT Pro" panose="020B0504020202020204" pitchFamily="34" charset="0"/>
              </a:rPr>
              <a:t>Poland:</a:t>
            </a:r>
            <a:r>
              <a:rPr lang="en-US" sz="1600" i="1" dirty="0">
                <a:latin typeface="Avenir Next LT Pro" panose="020B0504020202020204" pitchFamily="34" charset="0"/>
              </a:rPr>
              <a:t> severe lockdown and overcorrection</a:t>
            </a:r>
          </a:p>
          <a:p>
            <a:pPr>
              <a:lnSpc>
                <a:spcPct val="90000"/>
              </a:lnSpc>
            </a:pPr>
            <a:r>
              <a:rPr lang="en-US" sz="1600" i="1" u="sng" dirty="0">
                <a:latin typeface="Avenir Next LT Pro" panose="020B0504020202020204" pitchFamily="34" charset="0"/>
              </a:rPr>
              <a:t>Sweden:</a:t>
            </a:r>
            <a:r>
              <a:rPr lang="en-US" sz="1600" i="1" dirty="0">
                <a:latin typeface="Avenir Next LT Pro" panose="020B0504020202020204" pitchFamily="34" charset="0"/>
              </a:rPr>
              <a:t> no lockdown </a:t>
            </a:r>
          </a:p>
          <a:p>
            <a:pPr>
              <a:lnSpc>
                <a:spcPct val="90000"/>
              </a:lnSpc>
            </a:pPr>
            <a:r>
              <a:rPr lang="en-US" sz="1600" i="1" u="sng" dirty="0">
                <a:latin typeface="Avenir Next LT Pro" panose="020B0504020202020204" pitchFamily="34" charset="0"/>
              </a:rPr>
              <a:t>United Kingdom:</a:t>
            </a:r>
            <a:r>
              <a:rPr lang="en-US" sz="1600" i="1" dirty="0">
                <a:latin typeface="Avenir Next LT Pro" panose="020B0504020202020204" pitchFamily="34" charset="0"/>
              </a:rPr>
              <a:t> criticized for delayed lockdown</a:t>
            </a:r>
            <a:br>
              <a:rPr lang="en-US" sz="1600" i="1" dirty="0">
                <a:latin typeface="Avenir Next LT Pro" panose="020B0504020202020204" pitchFamily="34" charset="0"/>
              </a:rPr>
            </a:br>
            <a:r>
              <a:rPr lang="en-US" sz="1600" i="1" dirty="0">
                <a:latin typeface="Avenir Next LT Pro" panose="020B0504020202020204" pitchFamily="34" charset="0"/>
              </a:rPr>
              <a:t>Iceland</a:t>
            </a:r>
          </a:p>
          <a:p>
            <a:pPr>
              <a:lnSpc>
                <a:spcPct val="90000"/>
              </a:lnSpc>
            </a:pPr>
            <a:endParaRPr lang="en-US" sz="1600" dirty="0">
              <a:latin typeface="Avenir Next LT Pro" panose="020B0504020202020204" pitchFamily="34" charset="0"/>
            </a:endParaRPr>
          </a:p>
          <a:p>
            <a:pPr>
              <a:lnSpc>
                <a:spcPct val="90000"/>
              </a:lnSpc>
            </a:pPr>
            <a:endParaRPr lang="en-US" sz="1600" dirty="0">
              <a:latin typeface="Avenir Next LT Pro" panose="020B0504020202020204" pitchFamily="34" charset="0"/>
            </a:endParaRPr>
          </a:p>
          <a:p>
            <a:pPr>
              <a:lnSpc>
                <a:spcPct val="90000"/>
              </a:lnSpc>
            </a:pPr>
            <a:r>
              <a:rPr lang="en-US" sz="1600" b="1" dirty="0">
                <a:latin typeface="Avenir Next LT Pro" panose="020B0504020202020204" pitchFamily="34" charset="0"/>
              </a:rPr>
              <a:t>High number of cases</a:t>
            </a:r>
          </a:p>
          <a:p>
            <a:pPr>
              <a:lnSpc>
                <a:spcPct val="90000"/>
              </a:lnSpc>
            </a:pPr>
            <a:r>
              <a:rPr lang="en-US" sz="1600" i="1" u="sng" dirty="0">
                <a:latin typeface="Avenir Next LT Pro" panose="020B0504020202020204" pitchFamily="34" charset="0"/>
              </a:rPr>
              <a:t>France:</a:t>
            </a:r>
            <a:r>
              <a:rPr lang="en-US" sz="1600" i="1" dirty="0">
                <a:latin typeface="Avenir Next LT Pro" panose="020B0504020202020204" pitchFamily="34" charset="0"/>
              </a:rPr>
              <a:t> criticized for its ‘chaotic’ policing strategy</a:t>
            </a:r>
          </a:p>
          <a:p>
            <a:pPr>
              <a:lnSpc>
                <a:spcPct val="90000"/>
              </a:lnSpc>
            </a:pPr>
            <a:r>
              <a:rPr lang="en-US" sz="1600" i="1" dirty="0">
                <a:latin typeface="Avenir Next LT Pro" panose="020B0504020202020204" pitchFamily="34" charset="0"/>
              </a:rPr>
              <a:t>Czech Republic, Spain, Luxemburg, Switzerland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9D1D45-95F0-4995-A721-C301E07B87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988" y="1383337"/>
            <a:ext cx="6536112" cy="4493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960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itle 1">
            <a:extLst>
              <a:ext uri="{FF2B5EF4-FFF2-40B4-BE49-F238E27FC236}">
                <a16:creationId xmlns:a16="http://schemas.microsoft.com/office/drawing/2014/main" id="{063FC785-88E5-4F5F-BFC3-FDDDD616E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838" y="365126"/>
            <a:ext cx="11224175" cy="470202"/>
          </a:xfrm>
        </p:spPr>
        <p:txBody>
          <a:bodyPr/>
          <a:lstStyle/>
          <a:p>
            <a:r>
              <a:rPr lang="en-GB" dirty="0"/>
              <a:t>How did the Restrictions Affect the Number of Cases?</a:t>
            </a:r>
            <a:br>
              <a:rPr lang="en-GB" sz="2800" dirty="0"/>
            </a:br>
            <a:r>
              <a:rPr lang="en-GB" sz="2400" b="0" dirty="0"/>
              <a:t>Three COVID-19 response strategies emerge, with differing success …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AE3C65-7626-4FC3-8FEE-F6C329DF07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177" y="1887332"/>
            <a:ext cx="7899222" cy="3934800"/>
          </a:xfrm>
          <a:prstGeom prst="rect">
            <a:avLst/>
          </a:prstGeom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9C12A0A0-9BB2-47A3-AE74-C9D004C464A1}"/>
              </a:ext>
            </a:extLst>
          </p:cNvPr>
          <p:cNvSpPr/>
          <p:nvPr/>
        </p:nvSpPr>
        <p:spPr>
          <a:xfrm>
            <a:off x="926486" y="2443023"/>
            <a:ext cx="1620000" cy="616906"/>
          </a:xfrm>
          <a:prstGeom prst="rect">
            <a:avLst/>
          </a:prstGeom>
          <a:solidFill>
            <a:srgbClr val="FFFF00">
              <a:alpha val="1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0EF3CA0-C454-44C5-B822-65E9ADA5DB4D}"/>
              </a:ext>
            </a:extLst>
          </p:cNvPr>
          <p:cNvSpPr txBox="1"/>
          <p:nvPr/>
        </p:nvSpPr>
        <p:spPr>
          <a:xfrm>
            <a:off x="8265186" y="1887333"/>
            <a:ext cx="3454703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sz="1400" b="1" dirty="0">
                <a:latin typeface="Avenir Next LT Pro" panose="020B0504020202020204" pitchFamily="34" charset="0"/>
              </a:rPr>
              <a:t>Patterns in measures and their effects</a:t>
            </a:r>
          </a:p>
          <a:p>
            <a:pPr>
              <a:lnSpc>
                <a:spcPct val="90000"/>
              </a:lnSpc>
            </a:pPr>
            <a:endParaRPr lang="en-US" sz="1400" b="1" dirty="0">
              <a:latin typeface="Avenir Next LT Pro" panose="020B0504020202020204" pitchFamily="34" charset="0"/>
            </a:endParaRPr>
          </a:p>
          <a:p>
            <a:pPr lvl="1">
              <a:lnSpc>
                <a:spcPct val="90000"/>
              </a:lnSpc>
            </a:pPr>
            <a:r>
              <a:rPr lang="en-US" sz="1400" b="1" dirty="0">
                <a:latin typeface="Avenir Next LT Pro" panose="020B0504020202020204" pitchFamily="34" charset="0"/>
              </a:rPr>
              <a:t>Stable measures</a:t>
            </a:r>
          </a:p>
          <a:p>
            <a:pPr marL="742950" lvl="1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Avenir Next LT Pro" panose="020B0504020202020204" pitchFamily="34" charset="0"/>
              </a:rPr>
              <a:t>Relatively low changes in number of cases for Finland and Denmark</a:t>
            </a:r>
          </a:p>
          <a:p>
            <a:pPr marL="742950" lvl="1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400" b="1" dirty="0">
              <a:latin typeface="Avenir Next LT Pro" panose="020B0504020202020204" pitchFamily="34" charset="0"/>
            </a:endParaRPr>
          </a:p>
          <a:p>
            <a:pPr marL="742950" lvl="1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400" b="1" dirty="0">
              <a:latin typeface="Avenir Next LT Pro" panose="020B0504020202020204" pitchFamily="34" charset="0"/>
            </a:endParaRPr>
          </a:p>
          <a:p>
            <a:pPr lvl="1">
              <a:lnSpc>
                <a:spcPct val="90000"/>
              </a:lnSpc>
            </a:pPr>
            <a:r>
              <a:rPr lang="en-US" sz="1400" b="1" dirty="0">
                <a:latin typeface="Avenir Next LT Pro" panose="020B0504020202020204" pitchFamily="34" charset="0"/>
              </a:rPr>
              <a:t>Medium variance over time</a:t>
            </a:r>
          </a:p>
          <a:p>
            <a:pPr marL="742950" lvl="1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Avenir Next LT Pro" panose="020B0504020202020204" pitchFamily="34" charset="0"/>
              </a:rPr>
              <a:t>High peak in second wave for Switzerland, France and the Netherlands </a:t>
            </a:r>
          </a:p>
          <a:p>
            <a:pPr marL="742950" lvl="1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Avenir Next LT Pro" panose="020B0504020202020204" pitchFamily="34" charset="0"/>
              </a:rPr>
              <a:t>Germany, Norway, Greece able to contain few cases</a:t>
            </a:r>
          </a:p>
          <a:p>
            <a:pPr marL="742950" lvl="1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400" i="1" kern="1200" dirty="0">
              <a:latin typeface="Avenir Next LT Pro" panose="020B0504020202020204" pitchFamily="34" charset="0"/>
              <a:ea typeface="+mn-ea"/>
              <a:cs typeface="+mn-cs"/>
            </a:endParaRPr>
          </a:p>
          <a:p>
            <a:pPr lvl="1">
              <a:lnSpc>
                <a:spcPct val="90000"/>
              </a:lnSpc>
            </a:pPr>
            <a:endParaRPr lang="en-US" sz="1400" i="1" dirty="0">
              <a:latin typeface="Avenir Next LT Pro" panose="020B0504020202020204" pitchFamily="34" charset="0"/>
            </a:endParaRPr>
          </a:p>
          <a:p>
            <a:pPr lvl="1">
              <a:lnSpc>
                <a:spcPct val="90000"/>
              </a:lnSpc>
            </a:pPr>
            <a:r>
              <a:rPr lang="en-US" sz="1400" b="1" dirty="0">
                <a:latin typeface="Avenir Next LT Pro" panose="020B0504020202020204" pitchFamily="34" charset="0"/>
              </a:rPr>
              <a:t>High variance over time </a:t>
            </a:r>
          </a:p>
          <a:p>
            <a:pPr marL="742950" lvl="1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Avenir Next LT Pro" panose="020B0504020202020204" pitchFamily="34" charset="0"/>
              </a:rPr>
              <a:t>High peak in second wave for Czech Republic, Poland and Luxembourg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A21C6B6-F8E4-4299-92D6-CF4AF214E375}"/>
              </a:ext>
            </a:extLst>
          </p:cNvPr>
          <p:cNvSpPr/>
          <p:nvPr/>
        </p:nvSpPr>
        <p:spPr>
          <a:xfrm>
            <a:off x="2681275" y="2443023"/>
            <a:ext cx="1620000" cy="616906"/>
          </a:xfrm>
          <a:prstGeom prst="rect">
            <a:avLst/>
          </a:prstGeom>
          <a:solidFill>
            <a:srgbClr val="FFFF00">
              <a:alpha val="1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37D4F7B-09FA-42E2-B861-894672E85CEF}"/>
              </a:ext>
            </a:extLst>
          </p:cNvPr>
          <p:cNvSpPr/>
          <p:nvPr/>
        </p:nvSpPr>
        <p:spPr>
          <a:xfrm>
            <a:off x="4436064" y="2443023"/>
            <a:ext cx="1620000" cy="616906"/>
          </a:xfrm>
          <a:prstGeom prst="rect">
            <a:avLst/>
          </a:prstGeom>
          <a:solidFill>
            <a:srgbClr val="FFFF00">
              <a:alpha val="1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250A136-EE42-4749-B399-0E04F466BB0A}"/>
              </a:ext>
            </a:extLst>
          </p:cNvPr>
          <p:cNvSpPr/>
          <p:nvPr/>
        </p:nvSpPr>
        <p:spPr>
          <a:xfrm>
            <a:off x="6190854" y="2443023"/>
            <a:ext cx="1620000" cy="616906"/>
          </a:xfrm>
          <a:prstGeom prst="rect">
            <a:avLst/>
          </a:prstGeom>
          <a:solidFill>
            <a:srgbClr val="FFFF00">
              <a:alpha val="1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5F797802-0F42-4C0B-AB98-F6A5764243BF}"/>
              </a:ext>
            </a:extLst>
          </p:cNvPr>
          <p:cNvSpPr/>
          <p:nvPr/>
        </p:nvSpPr>
        <p:spPr>
          <a:xfrm>
            <a:off x="926486" y="4053510"/>
            <a:ext cx="1620000" cy="616906"/>
          </a:xfrm>
          <a:prstGeom prst="rect">
            <a:avLst/>
          </a:prstGeom>
          <a:solidFill>
            <a:srgbClr val="EA7310">
              <a:alpha val="1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D2B453B6-A158-49BE-8AC1-EA7367E58D68}"/>
              </a:ext>
            </a:extLst>
          </p:cNvPr>
          <p:cNvSpPr/>
          <p:nvPr/>
        </p:nvSpPr>
        <p:spPr>
          <a:xfrm>
            <a:off x="2681275" y="4053510"/>
            <a:ext cx="1620000" cy="616906"/>
          </a:xfrm>
          <a:prstGeom prst="rect">
            <a:avLst/>
          </a:prstGeom>
          <a:solidFill>
            <a:srgbClr val="EA7310">
              <a:alpha val="1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008A1621-91BE-4D09-B717-6D0EFA35E94D}"/>
              </a:ext>
            </a:extLst>
          </p:cNvPr>
          <p:cNvSpPr/>
          <p:nvPr/>
        </p:nvSpPr>
        <p:spPr>
          <a:xfrm>
            <a:off x="4436064" y="4053510"/>
            <a:ext cx="1620000" cy="616906"/>
          </a:xfrm>
          <a:prstGeom prst="rect">
            <a:avLst/>
          </a:prstGeom>
          <a:solidFill>
            <a:srgbClr val="EA7310">
              <a:alpha val="1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1DA545CA-CCEC-4939-9E8E-3B01360E2A77}"/>
              </a:ext>
            </a:extLst>
          </p:cNvPr>
          <p:cNvSpPr/>
          <p:nvPr/>
        </p:nvSpPr>
        <p:spPr>
          <a:xfrm>
            <a:off x="6190854" y="4053510"/>
            <a:ext cx="1620000" cy="616906"/>
          </a:xfrm>
          <a:prstGeom prst="rect">
            <a:avLst/>
          </a:prstGeom>
          <a:solidFill>
            <a:srgbClr val="EA7310">
              <a:alpha val="1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4CAD4BB4-A2F1-44AE-81E5-1CF8E0788BAB}"/>
              </a:ext>
            </a:extLst>
          </p:cNvPr>
          <p:cNvSpPr/>
          <p:nvPr/>
        </p:nvSpPr>
        <p:spPr>
          <a:xfrm>
            <a:off x="926486" y="4829833"/>
            <a:ext cx="1620000" cy="616906"/>
          </a:xfrm>
          <a:prstGeom prst="rect">
            <a:avLst/>
          </a:prstGeom>
          <a:solidFill>
            <a:srgbClr val="FF0000">
              <a:alpha val="1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CF796404-2402-405F-A1D5-D858CB76122F}"/>
              </a:ext>
            </a:extLst>
          </p:cNvPr>
          <p:cNvSpPr/>
          <p:nvPr/>
        </p:nvSpPr>
        <p:spPr>
          <a:xfrm>
            <a:off x="2681275" y="4829833"/>
            <a:ext cx="1620000" cy="616906"/>
          </a:xfrm>
          <a:prstGeom prst="rect">
            <a:avLst/>
          </a:prstGeom>
          <a:solidFill>
            <a:srgbClr val="FF0000">
              <a:alpha val="1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BDAA810C-DAE5-4CA6-AB80-13EDD60B3ED1}"/>
              </a:ext>
            </a:extLst>
          </p:cNvPr>
          <p:cNvSpPr/>
          <p:nvPr/>
        </p:nvSpPr>
        <p:spPr>
          <a:xfrm>
            <a:off x="4436064" y="4829833"/>
            <a:ext cx="1620000" cy="616906"/>
          </a:xfrm>
          <a:prstGeom prst="rect">
            <a:avLst/>
          </a:prstGeom>
          <a:solidFill>
            <a:srgbClr val="FF0000">
              <a:alpha val="1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FF284D2C-A576-46EE-B0D0-DD133D671732}"/>
              </a:ext>
            </a:extLst>
          </p:cNvPr>
          <p:cNvSpPr/>
          <p:nvPr/>
        </p:nvSpPr>
        <p:spPr>
          <a:xfrm>
            <a:off x="6190854" y="4829833"/>
            <a:ext cx="1620000" cy="616906"/>
          </a:xfrm>
          <a:prstGeom prst="rect">
            <a:avLst/>
          </a:prstGeom>
          <a:solidFill>
            <a:srgbClr val="FF0000">
              <a:alpha val="1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94F4401F-70D8-4761-AADC-AAAE98BD92A5}"/>
              </a:ext>
            </a:extLst>
          </p:cNvPr>
          <p:cNvSpPr/>
          <p:nvPr/>
        </p:nvSpPr>
        <p:spPr>
          <a:xfrm>
            <a:off x="944096" y="3248266"/>
            <a:ext cx="1620000" cy="616906"/>
          </a:xfrm>
          <a:prstGeom prst="rect">
            <a:avLst/>
          </a:prstGeom>
          <a:solidFill>
            <a:srgbClr val="EA7310">
              <a:alpha val="1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0A75F4EF-5AD4-4918-BFBF-5A5BBB02FF82}"/>
              </a:ext>
            </a:extLst>
          </p:cNvPr>
          <p:cNvSpPr/>
          <p:nvPr/>
        </p:nvSpPr>
        <p:spPr>
          <a:xfrm>
            <a:off x="2698885" y="3238935"/>
            <a:ext cx="1620000" cy="616906"/>
          </a:xfrm>
          <a:prstGeom prst="rect">
            <a:avLst/>
          </a:prstGeom>
          <a:solidFill>
            <a:srgbClr val="EA7310">
              <a:alpha val="1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D01709E4-A5D0-4C66-842C-8682018D6A7C}"/>
              </a:ext>
            </a:extLst>
          </p:cNvPr>
          <p:cNvSpPr/>
          <p:nvPr/>
        </p:nvSpPr>
        <p:spPr>
          <a:xfrm>
            <a:off x="4453674" y="3248266"/>
            <a:ext cx="1620000" cy="616906"/>
          </a:xfrm>
          <a:prstGeom prst="rect">
            <a:avLst/>
          </a:prstGeom>
          <a:solidFill>
            <a:srgbClr val="EA7310">
              <a:alpha val="1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E22FB70C-79CA-43C9-8594-FE84F7183C8F}"/>
              </a:ext>
            </a:extLst>
          </p:cNvPr>
          <p:cNvSpPr/>
          <p:nvPr/>
        </p:nvSpPr>
        <p:spPr>
          <a:xfrm>
            <a:off x="6208464" y="3248266"/>
            <a:ext cx="1620000" cy="616906"/>
          </a:xfrm>
          <a:prstGeom prst="rect">
            <a:avLst/>
          </a:prstGeom>
          <a:solidFill>
            <a:srgbClr val="EA7310">
              <a:alpha val="1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50443C4E-1D91-4B61-95A7-C3D15EAB7164}"/>
              </a:ext>
            </a:extLst>
          </p:cNvPr>
          <p:cNvSpPr/>
          <p:nvPr/>
        </p:nvSpPr>
        <p:spPr>
          <a:xfrm>
            <a:off x="8506579" y="2235214"/>
            <a:ext cx="216000" cy="720000"/>
          </a:xfrm>
          <a:prstGeom prst="rect">
            <a:avLst/>
          </a:prstGeom>
          <a:solidFill>
            <a:srgbClr val="FFFF00">
              <a:alpha val="1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B439B5CD-5458-41EF-ABE3-E71505B06DA7}"/>
              </a:ext>
            </a:extLst>
          </p:cNvPr>
          <p:cNvSpPr/>
          <p:nvPr/>
        </p:nvSpPr>
        <p:spPr>
          <a:xfrm>
            <a:off x="8506579" y="4975392"/>
            <a:ext cx="216000" cy="720000"/>
          </a:xfrm>
          <a:prstGeom prst="rect">
            <a:avLst/>
          </a:prstGeom>
          <a:solidFill>
            <a:srgbClr val="FF0000">
              <a:alpha val="1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EC28D4D4-D00C-4E26-B5DB-48D2AC77A5E0}"/>
              </a:ext>
            </a:extLst>
          </p:cNvPr>
          <p:cNvSpPr/>
          <p:nvPr/>
        </p:nvSpPr>
        <p:spPr>
          <a:xfrm>
            <a:off x="8506579" y="3415865"/>
            <a:ext cx="216000" cy="988184"/>
          </a:xfrm>
          <a:prstGeom prst="rect">
            <a:avLst/>
          </a:prstGeom>
          <a:solidFill>
            <a:srgbClr val="EA7310">
              <a:alpha val="1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92985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001A644-A430-4C13-A923-EAE48CF6E7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205" y="1886430"/>
            <a:ext cx="7879449" cy="3934800"/>
          </a:xfrm>
          <a:prstGeom prst="rect">
            <a:avLst/>
          </a:prstGeom>
        </p:spPr>
      </p:pic>
      <p:sp>
        <p:nvSpPr>
          <p:cNvPr id="34" name="Title 1">
            <a:extLst>
              <a:ext uri="{FF2B5EF4-FFF2-40B4-BE49-F238E27FC236}">
                <a16:creationId xmlns:a16="http://schemas.microsoft.com/office/drawing/2014/main" id="{063FC785-88E5-4F5F-BFC3-FDDDD616E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7837" y="365126"/>
            <a:ext cx="10716176" cy="470202"/>
          </a:xfrm>
        </p:spPr>
        <p:txBody>
          <a:bodyPr/>
          <a:lstStyle/>
          <a:p>
            <a:r>
              <a:rPr lang="en-GB" dirty="0"/>
              <a:t>How did the Restrictions Affect the Number of Deaths?</a:t>
            </a:r>
            <a:br>
              <a:rPr lang="en-GB" sz="2800" dirty="0"/>
            </a:br>
            <a:r>
              <a:rPr lang="en-GB" sz="2400" b="0" dirty="0"/>
              <a:t>…but high early deaths suggest low number of cases might result from a lack of testing during the first wave </a:t>
            </a:r>
            <a:endParaRPr lang="en-GB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9C12A0A0-9BB2-47A3-AE74-C9D004C464A1}"/>
              </a:ext>
            </a:extLst>
          </p:cNvPr>
          <p:cNvSpPr/>
          <p:nvPr/>
        </p:nvSpPr>
        <p:spPr>
          <a:xfrm>
            <a:off x="926486" y="2443023"/>
            <a:ext cx="1620000" cy="616906"/>
          </a:xfrm>
          <a:prstGeom prst="rect">
            <a:avLst/>
          </a:prstGeom>
          <a:solidFill>
            <a:srgbClr val="FFFF00">
              <a:alpha val="1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A21C6B6-F8E4-4299-92D6-CF4AF214E375}"/>
              </a:ext>
            </a:extLst>
          </p:cNvPr>
          <p:cNvSpPr/>
          <p:nvPr/>
        </p:nvSpPr>
        <p:spPr>
          <a:xfrm>
            <a:off x="2681275" y="2443023"/>
            <a:ext cx="1620000" cy="616906"/>
          </a:xfrm>
          <a:prstGeom prst="rect">
            <a:avLst/>
          </a:prstGeom>
          <a:solidFill>
            <a:srgbClr val="FFFF00">
              <a:alpha val="1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37D4F7B-09FA-42E2-B861-894672E85CEF}"/>
              </a:ext>
            </a:extLst>
          </p:cNvPr>
          <p:cNvSpPr/>
          <p:nvPr/>
        </p:nvSpPr>
        <p:spPr>
          <a:xfrm>
            <a:off x="4436064" y="2443023"/>
            <a:ext cx="1620000" cy="616906"/>
          </a:xfrm>
          <a:prstGeom prst="rect">
            <a:avLst/>
          </a:prstGeom>
          <a:solidFill>
            <a:srgbClr val="FFFF00">
              <a:alpha val="1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250A136-EE42-4749-B399-0E04F466BB0A}"/>
              </a:ext>
            </a:extLst>
          </p:cNvPr>
          <p:cNvSpPr/>
          <p:nvPr/>
        </p:nvSpPr>
        <p:spPr>
          <a:xfrm>
            <a:off x="6190854" y="2443023"/>
            <a:ext cx="1620000" cy="616906"/>
          </a:xfrm>
          <a:prstGeom prst="rect">
            <a:avLst/>
          </a:prstGeom>
          <a:solidFill>
            <a:srgbClr val="FFFF00">
              <a:alpha val="1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5F797802-0F42-4C0B-AB98-F6A5764243BF}"/>
              </a:ext>
            </a:extLst>
          </p:cNvPr>
          <p:cNvSpPr/>
          <p:nvPr/>
        </p:nvSpPr>
        <p:spPr>
          <a:xfrm>
            <a:off x="926486" y="4053510"/>
            <a:ext cx="1620000" cy="616906"/>
          </a:xfrm>
          <a:prstGeom prst="rect">
            <a:avLst/>
          </a:prstGeom>
          <a:solidFill>
            <a:srgbClr val="EA7310">
              <a:alpha val="1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D2B453B6-A158-49BE-8AC1-EA7367E58D68}"/>
              </a:ext>
            </a:extLst>
          </p:cNvPr>
          <p:cNvSpPr/>
          <p:nvPr/>
        </p:nvSpPr>
        <p:spPr>
          <a:xfrm>
            <a:off x="2681275" y="4053510"/>
            <a:ext cx="1620000" cy="616906"/>
          </a:xfrm>
          <a:prstGeom prst="rect">
            <a:avLst/>
          </a:prstGeom>
          <a:solidFill>
            <a:srgbClr val="EA7310">
              <a:alpha val="1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008A1621-91BE-4D09-B717-6D0EFA35E94D}"/>
              </a:ext>
            </a:extLst>
          </p:cNvPr>
          <p:cNvSpPr/>
          <p:nvPr/>
        </p:nvSpPr>
        <p:spPr>
          <a:xfrm>
            <a:off x="4436064" y="4053510"/>
            <a:ext cx="1620000" cy="616906"/>
          </a:xfrm>
          <a:prstGeom prst="rect">
            <a:avLst/>
          </a:prstGeom>
          <a:solidFill>
            <a:srgbClr val="EA7310">
              <a:alpha val="1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1DA545CA-CCEC-4939-9E8E-3B01360E2A77}"/>
              </a:ext>
            </a:extLst>
          </p:cNvPr>
          <p:cNvSpPr/>
          <p:nvPr/>
        </p:nvSpPr>
        <p:spPr>
          <a:xfrm>
            <a:off x="6190854" y="4053510"/>
            <a:ext cx="1620000" cy="616906"/>
          </a:xfrm>
          <a:prstGeom prst="rect">
            <a:avLst/>
          </a:prstGeom>
          <a:solidFill>
            <a:srgbClr val="EA7310">
              <a:alpha val="1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4CAD4BB4-A2F1-44AE-81E5-1CF8E0788BAB}"/>
              </a:ext>
            </a:extLst>
          </p:cNvPr>
          <p:cNvSpPr/>
          <p:nvPr/>
        </p:nvSpPr>
        <p:spPr>
          <a:xfrm>
            <a:off x="926486" y="4829833"/>
            <a:ext cx="1620000" cy="616906"/>
          </a:xfrm>
          <a:prstGeom prst="rect">
            <a:avLst/>
          </a:prstGeom>
          <a:solidFill>
            <a:srgbClr val="FF0000">
              <a:alpha val="1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CF796404-2402-405F-A1D5-D858CB76122F}"/>
              </a:ext>
            </a:extLst>
          </p:cNvPr>
          <p:cNvSpPr/>
          <p:nvPr/>
        </p:nvSpPr>
        <p:spPr>
          <a:xfrm>
            <a:off x="2681275" y="4829833"/>
            <a:ext cx="1620000" cy="616906"/>
          </a:xfrm>
          <a:prstGeom prst="rect">
            <a:avLst/>
          </a:prstGeom>
          <a:solidFill>
            <a:srgbClr val="FF0000">
              <a:alpha val="1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BDAA810C-DAE5-4CA6-AB80-13EDD60B3ED1}"/>
              </a:ext>
            </a:extLst>
          </p:cNvPr>
          <p:cNvSpPr/>
          <p:nvPr/>
        </p:nvSpPr>
        <p:spPr>
          <a:xfrm>
            <a:off x="4436064" y="4829833"/>
            <a:ext cx="1620000" cy="616906"/>
          </a:xfrm>
          <a:prstGeom prst="rect">
            <a:avLst/>
          </a:prstGeom>
          <a:solidFill>
            <a:srgbClr val="FF0000">
              <a:alpha val="1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FF284D2C-A576-46EE-B0D0-DD133D671732}"/>
              </a:ext>
            </a:extLst>
          </p:cNvPr>
          <p:cNvSpPr/>
          <p:nvPr/>
        </p:nvSpPr>
        <p:spPr>
          <a:xfrm>
            <a:off x="6190854" y="4829833"/>
            <a:ext cx="1620000" cy="616906"/>
          </a:xfrm>
          <a:prstGeom prst="rect">
            <a:avLst/>
          </a:prstGeom>
          <a:solidFill>
            <a:srgbClr val="FF0000">
              <a:alpha val="1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94F4401F-70D8-4761-AADC-AAAE98BD92A5}"/>
              </a:ext>
            </a:extLst>
          </p:cNvPr>
          <p:cNvSpPr/>
          <p:nvPr/>
        </p:nvSpPr>
        <p:spPr>
          <a:xfrm>
            <a:off x="944096" y="3248266"/>
            <a:ext cx="1620000" cy="616906"/>
          </a:xfrm>
          <a:prstGeom prst="rect">
            <a:avLst/>
          </a:prstGeom>
          <a:solidFill>
            <a:srgbClr val="EA7310">
              <a:alpha val="1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0A75F4EF-5AD4-4918-BFBF-5A5BBB02FF82}"/>
              </a:ext>
            </a:extLst>
          </p:cNvPr>
          <p:cNvSpPr/>
          <p:nvPr/>
        </p:nvSpPr>
        <p:spPr>
          <a:xfrm>
            <a:off x="2698885" y="3248266"/>
            <a:ext cx="1620000" cy="616906"/>
          </a:xfrm>
          <a:prstGeom prst="rect">
            <a:avLst/>
          </a:prstGeom>
          <a:solidFill>
            <a:srgbClr val="EA7310">
              <a:alpha val="1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D01709E4-A5D0-4C66-842C-8682018D6A7C}"/>
              </a:ext>
            </a:extLst>
          </p:cNvPr>
          <p:cNvSpPr/>
          <p:nvPr/>
        </p:nvSpPr>
        <p:spPr>
          <a:xfrm>
            <a:off x="4453674" y="3248266"/>
            <a:ext cx="1620000" cy="616906"/>
          </a:xfrm>
          <a:prstGeom prst="rect">
            <a:avLst/>
          </a:prstGeom>
          <a:solidFill>
            <a:srgbClr val="EA7310">
              <a:alpha val="1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E22FB70C-79CA-43C9-8594-FE84F7183C8F}"/>
              </a:ext>
            </a:extLst>
          </p:cNvPr>
          <p:cNvSpPr/>
          <p:nvPr/>
        </p:nvSpPr>
        <p:spPr>
          <a:xfrm>
            <a:off x="6208464" y="3248266"/>
            <a:ext cx="1620000" cy="616906"/>
          </a:xfrm>
          <a:prstGeom prst="rect">
            <a:avLst/>
          </a:prstGeom>
          <a:solidFill>
            <a:srgbClr val="EA7310">
              <a:alpha val="1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50443C4E-1D91-4B61-95A7-C3D15EAB7164}"/>
              </a:ext>
            </a:extLst>
          </p:cNvPr>
          <p:cNvSpPr/>
          <p:nvPr/>
        </p:nvSpPr>
        <p:spPr>
          <a:xfrm>
            <a:off x="8506579" y="2235214"/>
            <a:ext cx="216000" cy="720000"/>
          </a:xfrm>
          <a:prstGeom prst="rect">
            <a:avLst/>
          </a:prstGeom>
          <a:solidFill>
            <a:srgbClr val="FFFF00">
              <a:alpha val="1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B439B5CD-5458-41EF-ABE3-E71505B06DA7}"/>
              </a:ext>
            </a:extLst>
          </p:cNvPr>
          <p:cNvSpPr/>
          <p:nvPr/>
        </p:nvSpPr>
        <p:spPr>
          <a:xfrm>
            <a:off x="8506579" y="4975392"/>
            <a:ext cx="216000" cy="720000"/>
          </a:xfrm>
          <a:prstGeom prst="rect">
            <a:avLst/>
          </a:prstGeom>
          <a:solidFill>
            <a:srgbClr val="FF0000">
              <a:alpha val="1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EC28D4D4-D00C-4E26-B5DB-48D2AC77A5E0}"/>
              </a:ext>
            </a:extLst>
          </p:cNvPr>
          <p:cNvSpPr/>
          <p:nvPr/>
        </p:nvSpPr>
        <p:spPr>
          <a:xfrm>
            <a:off x="8506579" y="3415865"/>
            <a:ext cx="216000" cy="988184"/>
          </a:xfrm>
          <a:prstGeom prst="rect">
            <a:avLst/>
          </a:prstGeom>
          <a:solidFill>
            <a:srgbClr val="EA7310">
              <a:alpha val="1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651F050-E6F7-4374-8669-3061B15FFCBD}"/>
              </a:ext>
            </a:extLst>
          </p:cNvPr>
          <p:cNvSpPr txBox="1"/>
          <p:nvPr/>
        </p:nvSpPr>
        <p:spPr>
          <a:xfrm>
            <a:off x="8265186" y="1887333"/>
            <a:ext cx="3416741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sz="1400" b="1" dirty="0">
                <a:latin typeface="Avenir Next LT Pro" panose="020B0504020202020204" pitchFamily="34" charset="0"/>
              </a:rPr>
              <a:t>Patterns in measures and their effects</a:t>
            </a:r>
          </a:p>
          <a:p>
            <a:pPr>
              <a:lnSpc>
                <a:spcPct val="90000"/>
              </a:lnSpc>
            </a:pPr>
            <a:endParaRPr lang="en-US" sz="1400" b="1" dirty="0">
              <a:latin typeface="Avenir Next LT Pro" panose="020B0504020202020204" pitchFamily="34" charset="0"/>
            </a:endParaRPr>
          </a:p>
          <a:p>
            <a:pPr lvl="1">
              <a:lnSpc>
                <a:spcPct val="90000"/>
              </a:lnSpc>
            </a:pPr>
            <a:r>
              <a:rPr lang="en-US" sz="1400" b="1" dirty="0">
                <a:latin typeface="Avenir Next LT Pro" panose="020B0504020202020204" pitchFamily="34" charset="0"/>
              </a:rPr>
              <a:t>Stable measures</a:t>
            </a:r>
          </a:p>
          <a:p>
            <a:pPr marL="742950" lvl="1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Avenir Next LT Pro" panose="020B0504020202020204" pitchFamily="34" charset="0"/>
              </a:rPr>
              <a:t>Besides Sweden, low number of deaths</a:t>
            </a:r>
          </a:p>
          <a:p>
            <a:pPr marL="742950" lvl="1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400" b="1" dirty="0">
              <a:latin typeface="Avenir Next LT Pro" panose="020B0504020202020204" pitchFamily="34" charset="0"/>
            </a:endParaRPr>
          </a:p>
          <a:p>
            <a:pPr marL="742950" lvl="1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400" b="1" dirty="0">
              <a:latin typeface="Avenir Next LT Pro" panose="020B0504020202020204" pitchFamily="34" charset="0"/>
            </a:endParaRPr>
          </a:p>
          <a:p>
            <a:pPr marL="742950" lvl="1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400" b="1" dirty="0">
              <a:latin typeface="Avenir Next LT Pro" panose="020B0504020202020204" pitchFamily="34" charset="0"/>
            </a:endParaRPr>
          </a:p>
          <a:p>
            <a:pPr lvl="1">
              <a:lnSpc>
                <a:spcPct val="90000"/>
              </a:lnSpc>
            </a:pPr>
            <a:r>
              <a:rPr lang="en-US" sz="1400" b="1" dirty="0">
                <a:latin typeface="Avenir Next LT Pro" panose="020B0504020202020204" pitchFamily="34" charset="0"/>
              </a:rPr>
              <a:t>Medium variance over time</a:t>
            </a:r>
          </a:p>
          <a:p>
            <a:pPr marL="742950" lvl="1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Avenir Next LT Pro" panose="020B0504020202020204" pitchFamily="34" charset="0"/>
              </a:rPr>
              <a:t>Compared to cases, high number of deaths during first wave</a:t>
            </a:r>
          </a:p>
          <a:p>
            <a:pPr marL="742950" lvl="1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Avenir Next LT Pro" panose="020B0504020202020204" pitchFamily="34" charset="0"/>
              </a:rPr>
              <a:t>Only Germany, Norway, Greece able to contain deaths</a:t>
            </a:r>
          </a:p>
          <a:p>
            <a:pPr marL="742950" lvl="1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400" i="1" kern="1200" dirty="0">
              <a:latin typeface="Avenir Next LT Pro" panose="020B0504020202020204" pitchFamily="34" charset="0"/>
              <a:ea typeface="+mn-ea"/>
              <a:cs typeface="+mn-cs"/>
            </a:endParaRPr>
          </a:p>
          <a:p>
            <a:pPr lvl="1">
              <a:lnSpc>
                <a:spcPct val="90000"/>
              </a:lnSpc>
            </a:pPr>
            <a:endParaRPr lang="en-US" sz="1400" i="1" dirty="0">
              <a:latin typeface="Avenir Next LT Pro" panose="020B0504020202020204" pitchFamily="34" charset="0"/>
            </a:endParaRPr>
          </a:p>
          <a:p>
            <a:pPr lvl="1">
              <a:lnSpc>
                <a:spcPct val="90000"/>
              </a:lnSpc>
            </a:pPr>
            <a:r>
              <a:rPr lang="en-US" sz="1400" b="1" dirty="0">
                <a:latin typeface="Avenir Next LT Pro" panose="020B0504020202020204" pitchFamily="34" charset="0"/>
              </a:rPr>
              <a:t>High variance over time </a:t>
            </a:r>
          </a:p>
          <a:p>
            <a:pPr marL="742950" lvl="1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Avenir Next LT Pro" panose="020B0504020202020204" pitchFamily="34" charset="0"/>
              </a:rPr>
              <a:t>High peak in second wave for Czech Republic, Poland and Luxembourg</a:t>
            </a:r>
          </a:p>
        </p:txBody>
      </p:sp>
    </p:spTree>
    <p:extLst>
      <p:ext uri="{BB962C8B-B14F-4D97-AF65-F5344CB8AC3E}">
        <p14:creationId xmlns:p14="http://schemas.microsoft.com/office/powerpoint/2010/main" val="16933827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876721C-F5F3-469B-8C48-E9A4EEF3E69E}"/>
              </a:ext>
            </a:extLst>
          </p:cNvPr>
          <p:cNvSpPr txBox="1"/>
          <p:nvPr/>
        </p:nvSpPr>
        <p:spPr>
          <a:xfrm>
            <a:off x="407988" y="5757968"/>
            <a:ext cx="5472111" cy="360850"/>
          </a:xfrm>
          <a:prstGeom prst="rect">
            <a:avLst/>
          </a:prstGeom>
          <a:noFill/>
        </p:spPr>
        <p:txBody>
          <a:bodyPr wrap="square" lIns="72000" tIns="72000" rIns="72000" bIns="72000" rtlCol="0">
            <a:spAutoFit/>
          </a:bodyPr>
          <a:lstStyle/>
          <a:p>
            <a:pPr algn="ctr"/>
            <a:r>
              <a:rPr lang="de-DE" sz="1400" dirty="0">
                <a:latin typeface="Avenir Book"/>
              </a:rPr>
              <a:t>01.02.2020 – 01.09.2020</a:t>
            </a:r>
            <a:endParaRPr lang="en-GB" sz="1400" dirty="0" err="1">
              <a:latin typeface="Avenir Book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3A2A254-643C-4862-8005-91E21C1EADD7}"/>
              </a:ext>
            </a:extLst>
          </p:cNvPr>
          <p:cNvSpPr txBox="1"/>
          <p:nvPr/>
        </p:nvSpPr>
        <p:spPr>
          <a:xfrm>
            <a:off x="5880100" y="5730959"/>
            <a:ext cx="5472113" cy="360850"/>
          </a:xfrm>
          <a:prstGeom prst="rect">
            <a:avLst/>
          </a:prstGeom>
          <a:noFill/>
        </p:spPr>
        <p:txBody>
          <a:bodyPr wrap="square" lIns="72000" tIns="72000" rIns="72000" bIns="72000" rtlCol="0">
            <a:spAutoFit/>
          </a:bodyPr>
          <a:lstStyle/>
          <a:p>
            <a:pPr algn="ctr"/>
            <a:r>
              <a:rPr lang="de-DE" sz="1400" dirty="0">
                <a:latin typeface="Avenir Book"/>
              </a:rPr>
              <a:t>01.09.2020 – 27.11.2020</a:t>
            </a:r>
            <a:endParaRPr lang="en-GB" sz="1400" dirty="0" err="1">
              <a:latin typeface="Avenir Book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EA3C66D-658C-4DF6-8BE4-8B793544A9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838" y="365126"/>
            <a:ext cx="11224175" cy="470202"/>
          </a:xfrm>
        </p:spPr>
        <p:txBody>
          <a:bodyPr/>
          <a:lstStyle/>
          <a:p>
            <a:r>
              <a:rPr kumimoji="0" lang="en-GB" sz="2800" b="1" i="0" u="none" strike="noStrike" kern="1200" cap="none" spc="0" normalizeH="0" baseline="0" noProof="0" dirty="0">
                <a:ln>
                  <a:noFill/>
                </a:ln>
                <a:solidFill>
                  <a:srgbClr val="001E61"/>
                </a:solidFill>
                <a:effectLst/>
                <a:uLnTx/>
                <a:uFillTx/>
                <a:latin typeface="Avenir Next LT Pro" panose="020B0504020202020204" pitchFamily="34" charset="0"/>
                <a:ea typeface="+mj-ea"/>
                <a:cs typeface="+mj-cs"/>
              </a:rPr>
              <a:t>Wave 1: Which European Country had the Most Cases?</a:t>
            </a:r>
            <a:br>
              <a:rPr kumimoji="0" lang="en-GB" sz="2800" b="1" i="0" u="none" strike="noStrike" kern="1200" cap="none" spc="0" normalizeH="0" baseline="0" noProof="0" dirty="0">
                <a:ln>
                  <a:noFill/>
                </a:ln>
                <a:solidFill>
                  <a:srgbClr val="001E61"/>
                </a:solidFill>
                <a:effectLst/>
                <a:uLnTx/>
                <a:uFillTx/>
                <a:latin typeface="Avenir Next LT Pro" panose="020B0504020202020204" pitchFamily="34" charset="0"/>
                <a:ea typeface="+mj-ea"/>
                <a:cs typeface="+mj-cs"/>
              </a:rPr>
            </a:b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001E61"/>
                </a:solidFill>
                <a:effectLst/>
                <a:uLnTx/>
                <a:uFillTx/>
                <a:latin typeface="Avenir Next LT Pro" panose="020B0504020202020204" pitchFamily="34" charset="0"/>
                <a:ea typeface="+mj-ea"/>
                <a:cs typeface="+mj-cs"/>
              </a:rPr>
              <a:t>Wave 1 hit European Countries to a different extent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1DD3F30-2F76-4837-8C9C-19D0E3CA77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35" t="11930" r="135" b="9656"/>
          <a:stretch/>
        </p:blipFill>
        <p:spPr>
          <a:xfrm>
            <a:off x="407988" y="1476320"/>
            <a:ext cx="11376025" cy="416291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D2DB88B-5B54-4C09-9035-4AC67077AB03}"/>
              </a:ext>
            </a:extLst>
          </p:cNvPr>
          <p:cNvSpPr/>
          <p:nvPr/>
        </p:nvSpPr>
        <p:spPr>
          <a:xfrm>
            <a:off x="5880100" y="1483891"/>
            <a:ext cx="5924937" cy="4393034"/>
          </a:xfrm>
          <a:prstGeom prst="rect">
            <a:avLst/>
          </a:prstGeom>
          <a:solidFill>
            <a:srgbClr val="FFFFFF">
              <a:alpha val="4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786542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KScV6WSfGBTKqUX0cH3Ng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KScV6WSfGBTKqUX0cH3Ng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KScV6WSfGBTKqUX0cH3Ng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pkzKxNrnf6og.ZTc1CD6w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pkzKxNrnf6og.ZTc1CD6w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7zWrDdIkLLBxFBXsF5K8HQ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Q0sLwtHZquMF2cx0yYcOcw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WSK8vpyfYot9ZXAxq5Hxw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6mhyCkdv6q_q2_yewOB8Q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EECicyFJu1299shvsuinQ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uNYD24tgMSnXFBRaK5mIA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_jX8h7gQ8tJRqW_h8kFAA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l4pNzo2x4TxTDWpOy8D.w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1UBYN18I2CXWIXHwFOXSg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jHzbHPBXDMnuKg.MoQUrQ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jHzbHPBXDMnuKg.MoQUrQ"/>
</p:tagLst>
</file>

<file path=ppt/theme/theme1.xml><?xml version="1.0" encoding="utf-8"?>
<a:theme xmlns:a="http://schemas.openxmlformats.org/drawingml/2006/main" name="Office Theme">
  <a:themeElements>
    <a:clrScheme name="LBS PPT 2019 v11">
      <a:dk1>
        <a:srgbClr val="001E61"/>
      </a:dk1>
      <a:lt1>
        <a:srgbClr val="FFFFFF"/>
      </a:lt1>
      <a:dk2>
        <a:srgbClr val="001440"/>
      </a:dk2>
      <a:lt2>
        <a:srgbClr val="EBE8E5"/>
      </a:lt2>
      <a:accent1>
        <a:srgbClr val="1A2B53"/>
      </a:accent1>
      <a:accent2>
        <a:srgbClr val="D1D0D2"/>
      </a:accent2>
      <a:accent3>
        <a:srgbClr val="7F8EB0"/>
      </a:accent3>
      <a:accent4>
        <a:srgbClr val="D7D2CB"/>
      </a:accent4>
      <a:accent5>
        <a:srgbClr val="D7D2CB"/>
      </a:accent5>
      <a:accent6>
        <a:srgbClr val="D6D2CB"/>
      </a:accent6>
      <a:hlink>
        <a:srgbClr val="192B53"/>
      </a:hlink>
      <a:folHlink>
        <a:srgbClr val="7F8EA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solidFill>
            <a:schemeClr val="tx1"/>
          </a:solidFill>
        </a:ln>
      </a:spPr>
      <a:bodyPr lIns="72000" tIns="72000" rIns="72000" bIns="72000" rtlCol="0" anchor="ctr"/>
      <a:lstStyle>
        <a:defPPr algn="ctr">
          <a:defRPr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72000" tIns="72000" rIns="72000" bIns="72000" rtlCol="0">
        <a:spAutoFit/>
      </a:bodyPr>
      <a:lstStyle>
        <a:defPPr algn="l">
          <a:defRPr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5343.27_PPT_16-9_v16_working file" id="{B35B2F27-7508-4DCB-A423-F209600C1617}" vid="{C233B007-C22A-4F55-BA3E-6D0F23A2B40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</TotalTime>
  <Words>951</Words>
  <Application>Microsoft Macintosh PowerPoint</Application>
  <PresentationFormat>Widescreen</PresentationFormat>
  <Paragraphs>152</Paragraphs>
  <Slides>14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Arial</vt:lpstr>
      <vt:lpstr>Avenir Book</vt:lpstr>
      <vt:lpstr>Avenir Next LT Pro</vt:lpstr>
      <vt:lpstr>Calibri</vt:lpstr>
      <vt:lpstr>Times New Roman</vt:lpstr>
      <vt:lpstr>Office Theme</vt:lpstr>
      <vt:lpstr>think-cell Slide</vt:lpstr>
      <vt:lpstr>"No Need to Panic,  It's All Under Control..."  A Visual Critique of European Government’s  COVID-19 Response Strategies</vt:lpstr>
      <vt:lpstr>PowerPoint Presentation</vt:lpstr>
      <vt:lpstr>Do they Really have Everything under Control?  We want to understand the differences between COVID - 19 responses amongst European governments and their level of effectiveness  </vt:lpstr>
      <vt:lpstr>PowerPoint Presentation</vt:lpstr>
      <vt:lpstr>What was Our Methodology? After cleaning and wrangling the data, we analysed trends and searched for patterns</vt:lpstr>
      <vt:lpstr>Which European Country has the Most Cases? Selection of countries of interest based on cases per Million  and global media coverage</vt:lpstr>
      <vt:lpstr>How did the Restrictions Affect the Number of Cases? Three COVID-19 response strategies emerge, with differing success …</vt:lpstr>
      <vt:lpstr>How did the Restrictions Affect the Number of Deaths? …but high early deaths suggest low number of cases might result from a lack of testing during the first wave </vt:lpstr>
      <vt:lpstr>Wave 1: Which European Country had the Most Cases? Wave 1 hit European Countries to a different extent</vt:lpstr>
      <vt:lpstr>How did European Countries React to Wave 1? What trends are there</vt:lpstr>
      <vt:lpstr>Wave 2: Which European Country had the most Cases? Wave 2 hit European Countries to a different extent</vt:lpstr>
      <vt:lpstr>Did Governments Learn from Wave 1? Most countries opted for faster, harder lockdowns – following the Danish example</vt:lpstr>
      <vt:lpstr>How do Factors Affecting Cases Rank in Importance?  Sense check: a linear model empirically supports and enriches these insights</vt:lpstr>
      <vt:lpstr>Have They Really Got it Under Control?  We sought  to understand the differences of COVID - 19 responses amongst European governments and their level of effectiveness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"No Need to Panic,  It's All Under Control..."  A Visual Critique of European Government's COVID-19 Response Strategies</dc:title>
  <dc:creator>Anna Plaschke</dc:creator>
  <cp:lastModifiedBy>Alberto Lambert</cp:lastModifiedBy>
  <cp:revision>130</cp:revision>
  <dcterms:created xsi:type="dcterms:W3CDTF">2020-12-02T12:05:25Z</dcterms:created>
  <dcterms:modified xsi:type="dcterms:W3CDTF">2020-12-30T10:43:38Z</dcterms:modified>
</cp:coreProperties>
</file>